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3.xml" ContentType="application/vnd.openxmlformats-officedocument.drawingml.chart+xml"/>
  <Override PartName="/ppt/notesSlides/notesSlide16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6.xml" ContentType="application/vnd.openxmlformats-officedocument.drawingml.chart+xml"/>
  <Override PartName="/ppt/notesSlides/notesSlide20.xml" ContentType="application/vnd.openxmlformats-officedocument.presentationml.notesSlide+xml"/>
  <Override PartName="/ppt/charts/chart7.xml" ContentType="application/vnd.openxmlformats-officedocument.drawingml.chart+xml"/>
  <Override PartName="/ppt/theme/themeOverride4.xml" ContentType="application/vnd.openxmlformats-officedocument.themeOverride+xml"/>
  <Override PartName="/ppt/notesSlides/notesSlide21.xml" ContentType="application/vnd.openxmlformats-officedocument.presentationml.notesSlide+xml"/>
  <Override PartName="/ppt/charts/chart8.xml" ContentType="application/vnd.openxmlformats-officedocument.drawingml.chart+xml"/>
  <Override PartName="/ppt/theme/themeOverride5.xml" ContentType="application/vnd.openxmlformats-officedocument.themeOverr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5"/>
  </p:notesMasterIdLst>
  <p:sldIdLst>
    <p:sldId id="256" r:id="rId2"/>
    <p:sldId id="257" r:id="rId3"/>
    <p:sldId id="263" r:id="rId4"/>
    <p:sldId id="258" r:id="rId5"/>
    <p:sldId id="274" r:id="rId6"/>
    <p:sldId id="278" r:id="rId7"/>
    <p:sldId id="281" r:id="rId8"/>
    <p:sldId id="282" r:id="rId9"/>
    <p:sldId id="284" r:id="rId10"/>
    <p:sldId id="286" r:id="rId11"/>
    <p:sldId id="288" r:id="rId12"/>
    <p:sldId id="289" r:id="rId13"/>
    <p:sldId id="265" r:id="rId14"/>
    <p:sldId id="266" r:id="rId15"/>
    <p:sldId id="260" r:id="rId16"/>
    <p:sldId id="270" r:id="rId17"/>
    <p:sldId id="267" r:id="rId18"/>
    <p:sldId id="268" r:id="rId19"/>
    <p:sldId id="271" r:id="rId20"/>
    <p:sldId id="272" r:id="rId21"/>
    <p:sldId id="273" r:id="rId22"/>
    <p:sldId id="277" r:id="rId23"/>
    <p:sldId id="259" r:id="rId24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isha Logue" initials="TL" lastIdx="5" clrIdx="0">
    <p:extLst>
      <p:ext uri="{19B8F6BF-5375-455C-9EA6-DF929625EA0E}">
        <p15:presenceInfo xmlns:p15="http://schemas.microsoft.com/office/powerpoint/2012/main" userId="S-1-5-21-510609682-1958166534-305008010-13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73514" autoAdjust="0"/>
  </p:normalViewPr>
  <p:slideViewPr>
    <p:cSldViewPr>
      <p:cViewPr varScale="1">
        <p:scale>
          <a:sx n="79" d="100"/>
          <a:sy n="79" d="100"/>
        </p:scale>
        <p:origin x="9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admntmv1\Comm\trishal\Desktop\Budget%20Options%202018%20-%20Desktop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admntmv1\Comm\trishal\Desktop\Budget%20Options%202019%20-%20Draft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mntmv1\Comm\trishal\Desktop\Budget%20Options%202019%20-%20Draft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admntmv1\Comm\trishal\Desktop\Budget%20Options%202018%20-%20Desktop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admntmv1\Comm\trishal\Desktop\Budget%20Options%202019%20-%20Draf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mntmv1\Comm\trishal\Desktop\Budget%20Options%202019%20-%20Draft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admntmv1\Comm\trishal\Desktop\Budget%20Options%202019%20-%20Draft.xlsx" TargetMode="External"/><Relationship Id="rId1" Type="http://schemas.openxmlformats.org/officeDocument/2006/relationships/themeOverride" Target="../theme/themeOverride4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\\admntmv1\comm\shared\Budget-Finance\2019%20Budget\Property%20Tax%20Levy%202019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0909090909090912E-2"/>
          <c:y val="0.11948000089732373"/>
          <c:w val="0.83333333333333337"/>
          <c:h val="0.81232204948740383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9537037037037035E-2"/>
          <c:y val="0.11216209160068996"/>
          <c:w val="0.81759259259259254"/>
          <c:h val="0.79320365950072347"/>
        </c:manualLayout>
      </c:layout>
      <c:pie3DChart>
        <c:varyColors val="1"/>
        <c:ser>
          <c:idx val="0"/>
          <c:order val="0"/>
          <c:dPt>
            <c:idx val="5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BE0E-4E4C-BD6E-9E30D92A3D20}"/>
              </c:ext>
            </c:extLst>
          </c:dPt>
          <c:dLbls>
            <c:dLbl>
              <c:idx val="0"/>
              <c:layout>
                <c:manualLayout>
                  <c:x val="-0.10161877394636015"/>
                  <c:y val="-5.72028737381160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General Fund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E0E-4E4C-BD6E-9E30D92A3D20}"/>
                </c:ext>
              </c:extLst>
            </c:dLbl>
            <c:dLbl>
              <c:idx val="1"/>
              <c:layout>
                <c:manualLayout>
                  <c:x val="0.1058509819893203"/>
                  <c:y val="-5.761553712141757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Special Revenue Funds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E0E-4E4C-BD6E-9E30D92A3D20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Debt Service</a:t>
                    </a:r>
                    <a:r>
                      <a:rPr lang="en-US" baseline="0"/>
                      <a:t> Fund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E0E-4E4C-BD6E-9E30D92A3D20}"/>
                </c:ext>
              </c:extLst>
            </c:dLbl>
            <c:dLbl>
              <c:idx val="3"/>
              <c:layout>
                <c:manualLayout>
                  <c:x val="-1.3888810953228548E-2"/>
                  <c:y val="-7.7791188187614269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600" baseline="0"/>
                    </a:pPr>
                    <a:r>
                      <a:rPr lang="en-US" dirty="0"/>
                      <a:t> Capital Project</a:t>
                    </a:r>
                    <a:r>
                      <a:rPr lang="en-US" baseline="0" dirty="0"/>
                      <a:t> Funds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30268299795859"/>
                      <c:h val="0.207588083735243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BE0E-4E4C-BD6E-9E30D92A3D20}"/>
                </c:ext>
              </c:extLst>
            </c:dLbl>
            <c:dLbl>
              <c:idx val="4"/>
              <c:layout>
                <c:manualLayout>
                  <c:x val="2.6412872959845537E-2"/>
                  <c:y val="-9.302637986331503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Enterprise Funds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E0E-4E4C-BD6E-9E30D92A3D20}"/>
                </c:ext>
              </c:extLst>
            </c:dLbl>
            <c:dLbl>
              <c:idx val="5"/>
              <c:layout>
                <c:manualLayout>
                  <c:x val="9.5969393911967904E-2"/>
                  <c:y val="-2.267049334896577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Internal Service Funds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E0E-4E4C-BD6E-9E30D92A3D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multiLvlStrRef>
              <c:f>Graphs2019!$F$293:$G$298</c:f>
              <c:multiLvlStrCache>
                <c:ptCount val="6"/>
                <c:lvl>
                  <c:pt idx="0">
                    <c:v>27%</c:v>
                  </c:pt>
                  <c:pt idx="1">
                    <c:v>36%</c:v>
                  </c:pt>
                  <c:pt idx="2">
                    <c:v>1%</c:v>
                  </c:pt>
                  <c:pt idx="3">
                    <c:v>8%</c:v>
                  </c:pt>
                  <c:pt idx="4">
                    <c:v>14%</c:v>
                  </c:pt>
                  <c:pt idx="5">
                    <c:v>15%</c:v>
                  </c:pt>
                </c:lvl>
                <c:lvl>
                  <c:pt idx="0">
                    <c:v>General Fund - 27%</c:v>
                  </c:pt>
                  <c:pt idx="1">
                    <c:v>Special Revenue Funds</c:v>
                  </c:pt>
                  <c:pt idx="2">
                    <c:v>Debt Service Fund</c:v>
                  </c:pt>
                  <c:pt idx="3">
                    <c:v>Capital Project Funds</c:v>
                  </c:pt>
                  <c:pt idx="4">
                    <c:v>Enterprise Funds</c:v>
                  </c:pt>
                  <c:pt idx="5">
                    <c:v>Internal Service Funds</c:v>
                  </c:pt>
                </c:lvl>
              </c:multiLvlStrCache>
            </c:multiLvlStrRef>
          </c:cat>
          <c:val>
            <c:numRef>
              <c:f>Graphs2019!$H$293:$H$298</c:f>
              <c:numCache>
                <c:formatCode>_(* #,##0_);_(* \(#,##0\);_(* "-"_);_(@_)</c:formatCode>
                <c:ptCount val="6"/>
                <c:pt idx="0">
                  <c:v>59356158</c:v>
                </c:pt>
                <c:pt idx="1">
                  <c:v>79905742</c:v>
                </c:pt>
                <c:pt idx="2">
                  <c:v>1654635</c:v>
                </c:pt>
                <c:pt idx="3">
                  <c:v>17004401</c:v>
                </c:pt>
                <c:pt idx="4">
                  <c:v>32338879</c:v>
                </c:pt>
                <c:pt idx="5">
                  <c:v>32848500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E0E-4E4C-BD6E-9E30D92A3D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8.1251596706091958E-2"/>
                  <c:y val="-0.3389315440628287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1B8-4EBA-91A0-82149FD5B9DF}"/>
                </c:ext>
              </c:extLst>
            </c:dLbl>
            <c:dLbl>
              <c:idx val="1"/>
              <c:layout>
                <c:manualLayout>
                  <c:x val="6.6131425016473219E-2"/>
                  <c:y val="3.249650213956718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1B8-4EBA-91A0-82149FD5B9DF}"/>
                </c:ext>
              </c:extLst>
            </c:dLbl>
            <c:dLbl>
              <c:idx val="3"/>
              <c:layout>
                <c:manualLayout>
                  <c:x val="2.2652285961803516E-2"/>
                  <c:y val="-2.21079031476760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1B8-4EBA-91A0-82149FD5B9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aseline="0">
                    <a:latin typeface="Franklin Gothic Book" panose="020B05030201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Graphs2019!$A$91:$A$94</c:f>
              <c:strCache>
                <c:ptCount val="4"/>
                <c:pt idx="0">
                  <c:v>Property Tax</c:v>
                </c:pt>
                <c:pt idx="1">
                  <c:v>Sales &amp; Use Tax</c:v>
                </c:pt>
                <c:pt idx="2">
                  <c:v>State and Federal Funding</c:v>
                </c:pt>
                <c:pt idx="3">
                  <c:v>Other</c:v>
                </c:pt>
              </c:strCache>
            </c:strRef>
          </c:cat>
          <c:val>
            <c:numRef>
              <c:f>Graphs2019!$C$91:$C$94</c:f>
              <c:numCache>
                <c:formatCode>0.00%</c:formatCode>
                <c:ptCount val="4"/>
                <c:pt idx="0">
                  <c:v>0.49683203772044093</c:v>
                </c:pt>
                <c:pt idx="1">
                  <c:v>0.20378692682315774</c:v>
                </c:pt>
                <c:pt idx="2">
                  <c:v>0.12313164288313751</c:v>
                </c:pt>
                <c:pt idx="3">
                  <c:v>0.17624939257326377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B8-4EBA-91A0-82149FD5B9DF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597054679489068E-2"/>
          <c:y val="9.7420596780551622E-2"/>
          <c:w val="0.91440294532051092"/>
          <c:h val="0.894047717547236"/>
        </c:manualLayout>
      </c:layout>
      <c:pie3D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03606147924737E-2"/>
          <c:y val="8.0483247010807779E-2"/>
          <c:w val="0.81243977428328296"/>
          <c:h val="0.79361449131333162"/>
        </c:manualLayout>
      </c:layout>
      <c:pie3DChart>
        <c:varyColors val="1"/>
        <c:ser>
          <c:idx val="0"/>
          <c:order val="0"/>
          <c:explosion val="24"/>
          <c:dPt>
            <c:idx val="0"/>
            <c:bubble3D val="0"/>
            <c:explosion val="27"/>
            <c:extLst>
              <c:ext xmlns:c16="http://schemas.microsoft.com/office/drawing/2014/chart" uri="{C3380CC4-5D6E-409C-BE32-E72D297353CC}">
                <c16:uniqueId val="{00000004-6707-4B1C-BA92-C22B10D2CFD7}"/>
              </c:ext>
            </c:extLst>
          </c:dPt>
          <c:dLbls>
            <c:dLbl>
              <c:idx val="0"/>
              <c:layout>
                <c:manualLayout>
                  <c:x val="-5.1239694203942157E-2"/>
                  <c:y val="-0.5824181203671262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789992565669367"/>
                      <c:h val="0.1649711660378243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6707-4B1C-BA92-C22B10D2CFD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>
                        <a:latin typeface="Franklin Gothic Book" panose="020B0503020102020204" pitchFamily="34" charset="0"/>
                      </a:rPr>
                      <a:t>Public Health
4%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707-4B1C-BA92-C22B10D2CFD7}"/>
                </c:ext>
              </c:extLst>
            </c:dLbl>
            <c:dLbl>
              <c:idx val="2"/>
              <c:layout>
                <c:manualLayout>
                  <c:x val="1.0092960643058369E-3"/>
                  <c:y val="-0.13882151201741508"/>
                </c:manualLayout>
              </c:layout>
              <c:tx>
                <c:rich>
                  <a:bodyPr/>
                  <a:lstStyle/>
                  <a:p>
                    <a:r>
                      <a:rPr lang="en-US">
                        <a:latin typeface="Franklin Gothic Book" panose="020B0503020102020204" pitchFamily="34" charset="0"/>
                      </a:rPr>
                      <a:t>Parks
2%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707-4B1C-BA92-C22B10D2CFD7}"/>
                </c:ext>
              </c:extLst>
            </c:dLbl>
            <c:dLbl>
              <c:idx val="3"/>
              <c:layout>
                <c:manualLayout>
                  <c:x val="7.1876828148076791E-2"/>
                  <c:y val="-5.0965757697620052E-2"/>
                </c:manualLayout>
              </c:layout>
              <c:tx>
                <c:rich>
                  <a:bodyPr/>
                  <a:lstStyle/>
                  <a:p>
                    <a:fld id="{5C18D343-1FF8-4217-B803-DA53FEB94159}" type="CATEGORYNAME">
                      <a:rPr lang="en-US"/>
                      <a:pPr/>
                      <a:t>[CATEGORY NAME]</a:t>
                    </a:fld>
                    <a:r>
                      <a:rPr lang="en-US" dirty="0"/>
                      <a:t>*</a:t>
                    </a:r>
                    <a:r>
                      <a:rPr lang="en-US" baseline="0" dirty="0"/>
                      <a:t>
</a:t>
                    </a:r>
                    <a:fld id="{0B83DC48-2B71-443F-AE14-E319BA1E489A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707-4B1C-BA92-C22B10D2CF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aseline="0">
                    <a:latin typeface="Franklin Gothic Book" panose="020B05030201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Graphs2019!$F$37:$I$37</c:f>
              <c:strCache>
                <c:ptCount val="4"/>
                <c:pt idx="0">
                  <c:v>Law &amp; Justice / Public Safety</c:v>
                </c:pt>
                <c:pt idx="1">
                  <c:v>Public Health &amp; Community Services</c:v>
                </c:pt>
                <c:pt idx="2">
                  <c:v>Parks &amp; Natural Resources</c:v>
                </c:pt>
                <c:pt idx="3">
                  <c:v>General Government</c:v>
                </c:pt>
              </c:strCache>
            </c:strRef>
          </c:cat>
          <c:val>
            <c:numRef>
              <c:f>Graphs2019!$F$36:$I$36</c:f>
              <c:numCache>
                <c:formatCode>0.00%</c:formatCode>
                <c:ptCount val="4"/>
                <c:pt idx="0">
                  <c:v>0.70614522516302802</c:v>
                </c:pt>
                <c:pt idx="1">
                  <c:v>3.9198908859854817E-2</c:v>
                </c:pt>
                <c:pt idx="2">
                  <c:v>1.6261128467468178E-2</c:v>
                </c:pt>
                <c:pt idx="3">
                  <c:v>0.23839473750964901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07-4B1C-BA92-C22B10D2CFD7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27F4-49EA-BBB9-56D5BB67DD53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27F4-49EA-BBB9-56D5BB67DD53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$0.0429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7F4-49EA-BBB9-56D5BB67DD53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$0.0937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7F4-49EA-BBB9-56D5BB67DD53}"/>
                </c:ext>
              </c:extLst>
            </c:dLbl>
            <c:dLbl>
              <c:idx val="2"/>
              <c:layout>
                <c:manualLayout>
                  <c:x val="0"/>
                  <c:y val="1.245202904063059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$0.0820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7F4-49EA-BBB9-56D5BB67DD53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$0.2105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7F4-49EA-BBB9-56D5BB67DD53}"/>
                </c:ext>
              </c:extLst>
            </c:dLbl>
            <c:dLbl>
              <c:idx val="4"/>
              <c:layout>
                <c:manualLayout>
                  <c:x val="-2.4375087069301985E-3"/>
                  <c:y val="-3.6718246737657994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$0.2255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7F4-49EA-BBB9-56D5BB67DD53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$0.3454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7F4-49EA-BBB9-56D5BB67DD5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Graphs2019!$A$247:$A$252</c:f>
              <c:strCache>
                <c:ptCount val="6"/>
                <c:pt idx="0">
                  <c:v>Assessments</c:v>
                </c:pt>
                <c:pt idx="1">
                  <c:v>Other</c:v>
                </c:pt>
                <c:pt idx="2">
                  <c:v>Cities</c:v>
                </c:pt>
                <c:pt idx="3">
                  <c:v>County</c:v>
                </c:pt>
                <c:pt idx="4">
                  <c:v>State</c:v>
                </c:pt>
                <c:pt idx="5">
                  <c:v>Schools</c:v>
                </c:pt>
              </c:strCache>
            </c:strRef>
          </c:cat>
          <c:val>
            <c:numRef>
              <c:f>Graphs2019!$C$247:$C$252</c:f>
              <c:numCache>
                <c:formatCode>0.00%</c:formatCode>
                <c:ptCount val="6"/>
                <c:pt idx="0">
                  <c:v>4.2886852262079077E-2</c:v>
                </c:pt>
                <c:pt idx="1">
                  <c:v>9.3666458578376272E-2</c:v>
                </c:pt>
                <c:pt idx="2">
                  <c:v>8.2007861157436954E-2</c:v>
                </c:pt>
                <c:pt idx="3">
                  <c:v>0.21048060179898159</c:v>
                </c:pt>
                <c:pt idx="4">
                  <c:v>0.22551806781965036</c:v>
                </c:pt>
                <c:pt idx="5">
                  <c:v>0.34544015838347575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7F4-49EA-BBB9-56D5BB67DD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602304"/>
        <c:axId val="45603840"/>
      </c:barChart>
      <c:catAx>
        <c:axId val="45602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5603840"/>
        <c:crosses val="autoZero"/>
        <c:auto val="1"/>
        <c:lblAlgn val="ctr"/>
        <c:lblOffset val="100"/>
        <c:noMultiLvlLbl val="0"/>
      </c:catAx>
      <c:valAx>
        <c:axId val="45603840"/>
        <c:scaling>
          <c:orientation val="minMax"/>
        </c:scaling>
        <c:delete val="0"/>
        <c:axPos val="l"/>
        <c:majorGridlines/>
        <c:numFmt formatCode="&quot;$&quot;#,##0.00" sourceLinked="0"/>
        <c:majorTickMark val="out"/>
        <c:minorTickMark val="none"/>
        <c:tickLblPos val="nextTo"/>
        <c:crossAx val="456023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solidFill>
                <a:srgbClr val="00B050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000" baseline="0">
                        <a:latin typeface="Century Schoolbook" panose="02040604050505020304" pitchFamily="18" charset="0"/>
                      </a:rPr>
                      <a:t>$0.0025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8EB-4953-BABE-049342EFA8C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000" baseline="0">
                        <a:latin typeface="Century Schoolbook" panose="02040604050505020304" pitchFamily="18" charset="0"/>
                      </a:rPr>
                      <a:t>$0.0177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8EB-4953-BABE-049342EFA8C0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$0.0291</a:t>
                    </a: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8EB-4953-BABE-049342EFA8C0}"/>
                </c:ext>
              </c:extLst>
            </c:dLbl>
            <c:dLbl>
              <c:idx val="3"/>
              <c:layout>
                <c:manualLayout>
                  <c:x val="0.1227436380235078"/>
                  <c:y val="-0.12466933820772415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$0.1181</a:t>
                    </a: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8EB-4953-BABE-049342EFA8C0}"/>
                </c:ext>
              </c:extLst>
            </c:dLbl>
            <c:dLbl>
              <c:idx val="4"/>
              <c:layout>
                <c:manualLayout>
                  <c:x val="-0.12726691772224125"/>
                  <c:y val="0.11772497187851519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$0.0342</a:t>
                    </a: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8EB-4953-BABE-049342EFA8C0}"/>
                </c:ext>
              </c:extLst>
            </c:dLbl>
            <c:dLbl>
              <c:idx val="5"/>
              <c:layout>
                <c:manualLayout>
                  <c:x val="1.8115942028984178E-3"/>
                  <c:y val="-3.869047619047613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$0.2697</a:t>
                    </a: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8EB-4953-BABE-049342EFA8C0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$0.5287</a:t>
                    </a: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8EB-4953-BABE-049342EFA8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>
                    <a:latin typeface="Century Schoolbook" panose="020406040505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Graphs2019!$A$255:$A$261</c:f>
              <c:strCache>
                <c:ptCount val="7"/>
                <c:pt idx="0">
                  <c:v>LMD's</c:v>
                </c:pt>
                <c:pt idx="1">
                  <c:v>Conservation Futures</c:v>
                </c:pt>
                <c:pt idx="2">
                  <c:v>Clean Water</c:v>
                </c:pt>
                <c:pt idx="3">
                  <c:v>Drainage Utility</c:v>
                </c:pt>
                <c:pt idx="4">
                  <c:v>EMS</c:v>
                </c:pt>
                <c:pt idx="5">
                  <c:v>Road</c:v>
                </c:pt>
                <c:pt idx="6">
                  <c:v>General</c:v>
                </c:pt>
              </c:strCache>
            </c:strRef>
          </c:cat>
          <c:val>
            <c:numRef>
              <c:f>Graphs2019!$C$255:$C$261</c:f>
              <c:numCache>
                <c:formatCode>0.00%</c:formatCode>
                <c:ptCount val="7"/>
                <c:pt idx="0">
                  <c:v>2.4706328727292473E-3</c:v>
                </c:pt>
                <c:pt idx="1">
                  <c:v>1.7738432190232443E-2</c:v>
                </c:pt>
                <c:pt idx="2">
                  <c:v>2.9114444665481978E-2</c:v>
                </c:pt>
                <c:pt idx="3">
                  <c:v>3.4163232623988564E-2</c:v>
                </c:pt>
                <c:pt idx="4">
                  <c:v>0.11806491245319235</c:v>
                </c:pt>
                <c:pt idx="5">
                  <c:v>0.26970186813261376</c:v>
                </c:pt>
                <c:pt idx="6">
                  <c:v>0.5287464770617617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8EB-4953-BABE-049342EFA8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7123072"/>
        <c:axId val="47133056"/>
      </c:barChart>
      <c:catAx>
        <c:axId val="47123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7133056"/>
        <c:crosses val="autoZero"/>
        <c:auto val="1"/>
        <c:lblAlgn val="ctr"/>
        <c:lblOffset val="100"/>
        <c:noMultiLvlLbl val="0"/>
      </c:catAx>
      <c:valAx>
        <c:axId val="47133056"/>
        <c:scaling>
          <c:orientation val="minMax"/>
        </c:scaling>
        <c:delete val="0"/>
        <c:axPos val="l"/>
        <c:majorGridlines/>
        <c:numFmt formatCode="&quot;$&quot;#,##0.00" sourceLinked="0"/>
        <c:majorTickMark val="out"/>
        <c:minorTickMark val="none"/>
        <c:tickLblPos val="nextTo"/>
        <c:crossAx val="4712307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en-US" dirty="0"/>
              <a:t>Levy Rate History </a:t>
            </a:r>
            <a:r>
              <a:rPr lang="en-US" dirty="0" smtClean="0"/>
              <a:t>2001 </a:t>
            </a:r>
            <a:r>
              <a:rPr lang="en-US" dirty="0"/>
              <a:t>through 2017</a:t>
            </a:r>
          </a:p>
        </c:rich>
      </c:tx>
      <c:layout>
        <c:manualLayout>
          <c:xMode val="edge"/>
          <c:yMode val="edge"/>
          <c:x val="0.28917510822743336"/>
          <c:y val="4.070097653798540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9751716749692003"/>
          <c:y val="0.14779121997505415"/>
          <c:w val="0.7413441955193486"/>
          <c:h val="0.60771704180064257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'Public Hearing Info'!$B$7</c:f>
              <c:strCache>
                <c:ptCount val="1"/>
                <c:pt idx="0">
                  <c:v>*General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2">
                  <a:lumMod val="20000"/>
                  <a:lumOff val="80000"/>
                </a:schemeClr>
              </a:solidFill>
              <a:prstDash val="solid"/>
            </a:ln>
          </c:spPr>
          <c:invertIfNegative val="0"/>
          <c:cat>
            <c:strRef>
              <c:f>'Public Hearing Info'!$A$9:$A$27</c:f>
              <c:strCach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 Est</c:v>
                </c:pt>
              </c:strCache>
            </c:strRef>
          </c:cat>
          <c:val>
            <c:numRef>
              <c:f>'Public Hearing Info'!$B$9:$B$27</c:f>
              <c:numCache>
                <c:formatCode>_(* #,##0.0000_);_(* \(#,##0.0000\);_(* "-"??_);_(@_)</c:formatCode>
                <c:ptCount val="19"/>
                <c:pt idx="0">
                  <c:v>1.6776</c:v>
                </c:pt>
                <c:pt idx="1">
                  <c:v>1.6017999999999999</c:v>
                </c:pt>
                <c:pt idx="2">
                  <c:v>1.5785</c:v>
                </c:pt>
                <c:pt idx="3">
                  <c:v>1.5670999999999999</c:v>
                </c:pt>
                <c:pt idx="4">
                  <c:v>1.5526</c:v>
                </c:pt>
                <c:pt idx="5">
                  <c:v>1.4379999999999999</c:v>
                </c:pt>
                <c:pt idx="6">
                  <c:v>1.3206</c:v>
                </c:pt>
                <c:pt idx="7">
                  <c:v>1.2097</c:v>
                </c:pt>
                <c:pt idx="8">
                  <c:v>1.2365600000000001</c:v>
                </c:pt>
                <c:pt idx="9">
                  <c:v>1.3627800000000001</c:v>
                </c:pt>
                <c:pt idx="10">
                  <c:v>1.4591499999999999</c:v>
                </c:pt>
                <c:pt idx="11">
                  <c:v>1.55389</c:v>
                </c:pt>
                <c:pt idx="12">
                  <c:v>1.62137</c:v>
                </c:pt>
                <c:pt idx="13">
                  <c:v>1.62731</c:v>
                </c:pt>
                <c:pt idx="14">
                  <c:v>1.5908800000000001</c:v>
                </c:pt>
                <c:pt idx="15">
                  <c:v>1.5649500000000001</c:v>
                </c:pt>
                <c:pt idx="16">
                  <c:v>1.60033</c:v>
                </c:pt>
                <c:pt idx="17">
                  <c:v>1.4398</c:v>
                </c:pt>
                <c:pt idx="18">
                  <c:v>1.34426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A9-4113-856C-098B9930B40F}"/>
            </c:ext>
          </c:extLst>
        </c:ser>
        <c:ser>
          <c:idx val="2"/>
          <c:order val="1"/>
          <c:tx>
            <c:strRef>
              <c:f>'Public Hearing Info'!$C$7</c:f>
              <c:strCache>
                <c:ptCount val="1"/>
                <c:pt idx="0">
                  <c:v>Road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2">
                  <a:lumMod val="40000"/>
                  <a:lumOff val="60000"/>
                </a:schemeClr>
              </a:solidFill>
              <a:prstDash val="solid"/>
            </a:ln>
          </c:spPr>
          <c:invertIfNegative val="0"/>
          <c:cat>
            <c:strRef>
              <c:f>'Public Hearing Info'!$A$9:$A$27</c:f>
              <c:strCach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 Est</c:v>
                </c:pt>
              </c:strCache>
            </c:strRef>
          </c:cat>
          <c:val>
            <c:numRef>
              <c:f>'Public Hearing Info'!$C$9:$C$27</c:f>
              <c:numCache>
                <c:formatCode>_(* #,##0.0000_);_(* \(#,##0.0000\);_(* "-"??_);_(@_)</c:formatCode>
                <c:ptCount val="19"/>
                <c:pt idx="0">
                  <c:v>2.0575000000000001</c:v>
                </c:pt>
                <c:pt idx="1">
                  <c:v>1.9844999999999999</c:v>
                </c:pt>
                <c:pt idx="2">
                  <c:v>1.956</c:v>
                </c:pt>
                <c:pt idx="3">
                  <c:v>1.9792000000000001</c:v>
                </c:pt>
                <c:pt idx="4">
                  <c:v>1.9454</c:v>
                </c:pt>
                <c:pt idx="5">
                  <c:v>1.91</c:v>
                </c:pt>
                <c:pt idx="6">
                  <c:v>1.6227</c:v>
                </c:pt>
                <c:pt idx="7">
                  <c:v>1.4973000000000001</c:v>
                </c:pt>
                <c:pt idx="8">
                  <c:v>1.3775599999999999</c:v>
                </c:pt>
                <c:pt idx="9">
                  <c:v>1.4531400000000001</c:v>
                </c:pt>
                <c:pt idx="10">
                  <c:v>1.5702</c:v>
                </c:pt>
                <c:pt idx="11">
                  <c:v>1.6655599999999999</c:v>
                </c:pt>
                <c:pt idx="12">
                  <c:v>1.75569</c:v>
                </c:pt>
                <c:pt idx="13">
                  <c:v>1.7543299999999999</c:v>
                </c:pt>
                <c:pt idx="14">
                  <c:v>1.78043</c:v>
                </c:pt>
                <c:pt idx="15">
                  <c:v>1.9636499999999999</c:v>
                </c:pt>
                <c:pt idx="16">
                  <c:v>1.9277299999999999</c:v>
                </c:pt>
                <c:pt idx="17">
                  <c:v>1.7535000000000001</c:v>
                </c:pt>
                <c:pt idx="18">
                  <c:v>1.66008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A9-4113-856C-098B9930B40F}"/>
            </c:ext>
          </c:extLst>
        </c:ser>
        <c:ser>
          <c:idx val="3"/>
          <c:order val="2"/>
          <c:tx>
            <c:strRef>
              <c:f>'Public Hearing Info'!$D$7</c:f>
              <c:strCache>
                <c:ptCount val="1"/>
                <c:pt idx="0">
                  <c:v>Conservation Futures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2700">
              <a:solidFill>
                <a:schemeClr val="tx2">
                  <a:lumMod val="75000"/>
                </a:schemeClr>
              </a:solidFill>
              <a:prstDash val="solid"/>
            </a:ln>
          </c:spPr>
          <c:invertIfNegative val="0"/>
          <c:cat>
            <c:strRef>
              <c:f>'Public Hearing Info'!$A$9:$A$27</c:f>
              <c:strCach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 Est</c:v>
                </c:pt>
              </c:strCache>
            </c:strRef>
          </c:cat>
          <c:val>
            <c:numRef>
              <c:f>'Public Hearing Info'!$D$9:$D$27</c:f>
              <c:numCache>
                <c:formatCode>_(* #,##0.0000_);_(* \(#,##0.0000\);_(* "-"??_);_(@_)</c:formatCode>
                <c:ptCount val="19"/>
                <c:pt idx="0">
                  <c:v>6.25E-2</c:v>
                </c:pt>
                <c:pt idx="1">
                  <c:v>5.9700000000000003E-2</c:v>
                </c:pt>
                <c:pt idx="2">
                  <c:v>5.8799999999999998E-2</c:v>
                </c:pt>
                <c:pt idx="3">
                  <c:v>5.8099999999999999E-2</c:v>
                </c:pt>
                <c:pt idx="4">
                  <c:v>5.7599999999999998E-2</c:v>
                </c:pt>
                <c:pt idx="5">
                  <c:v>5.33E-2</c:v>
                </c:pt>
                <c:pt idx="6">
                  <c:v>4.6899999999999997E-2</c:v>
                </c:pt>
                <c:pt idx="7">
                  <c:v>4.2900000000000001E-2</c:v>
                </c:pt>
                <c:pt idx="8">
                  <c:v>4.2389999999999997E-2</c:v>
                </c:pt>
                <c:pt idx="9">
                  <c:v>4.614E-2</c:v>
                </c:pt>
                <c:pt idx="10">
                  <c:v>4.9433999999999999E-2</c:v>
                </c:pt>
                <c:pt idx="11">
                  <c:v>5.2660999999999999E-2</c:v>
                </c:pt>
                <c:pt idx="12">
                  <c:v>5.4983999999999998E-2</c:v>
                </c:pt>
                <c:pt idx="13">
                  <c:v>5.5917000000000001E-2</c:v>
                </c:pt>
                <c:pt idx="14">
                  <c:v>5.6339E-2</c:v>
                </c:pt>
                <c:pt idx="15">
                  <c:v>5.5376000000000002E-2</c:v>
                </c:pt>
                <c:pt idx="16">
                  <c:v>5.663E-2</c:v>
                </c:pt>
                <c:pt idx="17">
                  <c:v>5.0799999999999998E-2</c:v>
                </c:pt>
                <c:pt idx="18">
                  <c:v>4.7480000000000001E-2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A9-4113-856C-098B9930B40F}"/>
            </c:ext>
          </c:extLst>
        </c:ser>
        <c:ser>
          <c:idx val="0"/>
          <c:order val="3"/>
          <c:tx>
            <c:strRef>
              <c:f>'Public Hearing Info'!$E$7</c:f>
              <c:strCache>
                <c:ptCount val="1"/>
                <c:pt idx="0">
                  <c:v>EMS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1270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c:spPr>
          <c:invertIfNegative val="0"/>
          <c:cat>
            <c:strRef>
              <c:f>'Public Hearing Info'!$A$9:$A$27</c:f>
              <c:strCach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 Est</c:v>
                </c:pt>
              </c:strCache>
            </c:strRef>
          </c:cat>
          <c:val>
            <c:numRef>
              <c:f>'Public Hearing Info'!$E$9:$E$27</c:f>
              <c:numCache>
                <c:formatCode>_(* #,##0.0000_);_(* \(#,##0.0000\);_(* "-"??_);_(@_)</c:formatCode>
                <c:ptCount val="19"/>
                <c:pt idx="0">
                  <c:v>0.25</c:v>
                </c:pt>
                <c:pt idx="1">
                  <c:v>0.23910000000000001</c:v>
                </c:pt>
                <c:pt idx="2">
                  <c:v>0.2356</c:v>
                </c:pt>
                <c:pt idx="3">
                  <c:v>0.23280000000000001</c:v>
                </c:pt>
                <c:pt idx="4">
                  <c:v>0.2306</c:v>
                </c:pt>
                <c:pt idx="5">
                  <c:v>0.21340000000000001</c:v>
                </c:pt>
                <c:pt idx="6">
                  <c:v>0.25</c:v>
                </c:pt>
                <c:pt idx="7">
                  <c:v>0.22900000000000001</c:v>
                </c:pt>
                <c:pt idx="8">
                  <c:v>0.2258</c:v>
                </c:pt>
                <c:pt idx="9">
                  <c:v>0.24604999999999999</c:v>
                </c:pt>
                <c:pt idx="10">
                  <c:v>0.25</c:v>
                </c:pt>
                <c:pt idx="11">
                  <c:v>0.25</c:v>
                </c:pt>
                <c:pt idx="12">
                  <c:v>0.375</c:v>
                </c:pt>
                <c:pt idx="13">
                  <c:v>0.375</c:v>
                </c:pt>
                <c:pt idx="14">
                  <c:v>0.375</c:v>
                </c:pt>
                <c:pt idx="15">
                  <c:v>0.36890299999999998</c:v>
                </c:pt>
                <c:pt idx="16">
                  <c:v>0.35505999999999999</c:v>
                </c:pt>
                <c:pt idx="17">
                  <c:v>0.33879999999999999</c:v>
                </c:pt>
                <c:pt idx="18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A9-4113-856C-098B9930B4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2471040"/>
        <c:axId val="114641152"/>
      </c:barChart>
      <c:catAx>
        <c:axId val="112471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14641152"/>
        <c:crosses val="autoZero"/>
        <c:auto val="1"/>
        <c:lblAlgn val="ctr"/>
        <c:lblOffset val="100"/>
        <c:noMultiLvlLbl val="0"/>
      </c:catAx>
      <c:valAx>
        <c:axId val="11464115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/>
                  <a:t>$ per thousand AV</a:t>
                </a:r>
              </a:p>
            </c:rich>
          </c:tx>
          <c:layout>
            <c:manualLayout>
              <c:xMode val="edge"/>
              <c:yMode val="edge"/>
              <c:x val="3.2586558044806514E-2"/>
              <c:y val="0.34726688102893932"/>
            </c:manualLayout>
          </c:layout>
          <c:overlay val="0"/>
          <c:spPr>
            <a:noFill/>
            <a:ln w="25400">
              <a:noFill/>
            </a:ln>
          </c:spPr>
        </c:title>
        <c:numFmt formatCode="#,##0.0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12471040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b"/>
      <c:layout/>
      <c:overlay val="1"/>
      <c:spPr>
        <a:noFill/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0.0742</cdr:x>
      <cdr:y>0.79448</cdr:y>
    </cdr:from>
    <cdr:to>
      <cdr:x>0.94113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2365" y="4019567"/>
          <a:ext cx="6804186" cy="10397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>
              <a:latin typeface="Franklin Gothic Book" panose="020B0503020102020204" pitchFamily="34" charset="0"/>
            </a:rPr>
            <a:t>*Auditor,</a:t>
          </a:r>
          <a:r>
            <a:rPr lang="en-US" sz="1800" baseline="0" dirty="0">
              <a:latin typeface="Franklin Gothic Book" panose="020B0503020102020204" pitchFamily="34" charset="0"/>
            </a:rPr>
            <a:t> Assessor, Treasurer, Commissioner, Human Resources, Budget &amp; Finance, Boundary Review Board, Facility Maintenance, </a:t>
          </a:r>
          <a:r>
            <a:rPr lang="en-US" sz="1800" baseline="0" dirty="0" smtClean="0">
              <a:latin typeface="Franklin Gothic Book" panose="020B0503020102020204" pitchFamily="34" charset="0"/>
            </a:rPr>
            <a:t>a portion of </a:t>
          </a:r>
          <a:r>
            <a:rPr lang="en-US" sz="1800" baseline="0" dirty="0">
              <a:latin typeface="Franklin Gothic Book" panose="020B0503020102020204" pitchFamily="34" charset="0"/>
            </a:rPr>
            <a:t>Elections and Planning</a:t>
          </a:r>
          <a:endParaRPr lang="en-US" sz="1800" dirty="0">
            <a:latin typeface="Franklin Gothic Book" panose="020B05030201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4AE11-634C-49F8-94BD-B3FAAC2AA206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F6013-4A10-45AA-80A3-CB887276C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089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771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Includes spending</a:t>
            </a:r>
            <a:r>
              <a:rPr lang="en-US" baseline="0" dirty="0" smtClean="0"/>
              <a:t> of reserves primarily in the County Jail Fund, though $1,467,345 is depreciation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362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3759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Franklin Gothic Book" panose="020B0503020102020204" pitchFamily="34" charset="0"/>
              </a:rPr>
              <a:t>Component Unit of County Government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Franklin Gothic Book" panose="020B0503020102020204" pitchFamily="34" charset="0"/>
              </a:rPr>
              <a:t>Transition the delivery of EMS services to municipal fire departments and rural fire districts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7705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all General Funds are created</a:t>
            </a:r>
            <a:r>
              <a:rPr lang="en-US" baseline="0" dirty="0" smtClean="0"/>
              <a:t> equal – Parks, Elections, IS, Records, etc.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addition to the services listed,</a:t>
            </a:r>
          </a:p>
          <a:p>
            <a:r>
              <a:rPr lang="en-US" dirty="0" smtClean="0"/>
              <a:t>	$11 million provided to other funds (PDS, Parks, DEM,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	$6.9 million for various other functions and internal county services (IS, GIS, Records,</a:t>
            </a:r>
            <a:r>
              <a:rPr lang="en-US" baseline="0" dirty="0" smtClean="0"/>
              <a:t> Insurance)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2451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2018 Budgeted – Use reserves of $5,623,555</a:t>
            </a:r>
          </a:p>
          <a:p>
            <a:r>
              <a:rPr lang="en-US" dirty="0" smtClean="0"/>
              <a:t>2018</a:t>
            </a:r>
            <a:r>
              <a:rPr lang="en-US" baseline="0" dirty="0" smtClean="0"/>
              <a:t> </a:t>
            </a:r>
            <a:r>
              <a:rPr lang="en-US" dirty="0" smtClean="0"/>
              <a:t>Projected – Use reserves of $1,150,323</a:t>
            </a:r>
          </a:p>
          <a:p>
            <a:r>
              <a:rPr lang="en-US" dirty="0" smtClean="0"/>
              <a:t>2019 Proposed Budget – Use reserves of $5,202,421</a:t>
            </a:r>
          </a:p>
          <a:p>
            <a:endParaRPr lang="en-US" dirty="0" smtClean="0"/>
          </a:p>
          <a:p>
            <a:r>
              <a:rPr lang="en-US" dirty="0" smtClean="0"/>
              <a:t>The General</a:t>
            </a:r>
            <a:r>
              <a:rPr lang="en-US" baseline="0" dirty="0" smtClean="0"/>
              <a:t> Fund budget is balanced with available revenues and reserves</a:t>
            </a:r>
          </a:p>
          <a:p>
            <a:endParaRPr lang="en-US" dirty="0" smtClean="0"/>
          </a:p>
          <a:p>
            <a:r>
              <a:rPr lang="en-US" dirty="0" smtClean="0"/>
              <a:t>2019</a:t>
            </a:r>
            <a:r>
              <a:rPr lang="en-US" baseline="0" dirty="0" smtClean="0"/>
              <a:t> Budget - Revenues 5.7% higher than 2018 Budgeted Revenues  </a:t>
            </a:r>
          </a:p>
          <a:p>
            <a:r>
              <a:rPr lang="en-US" baseline="0" dirty="0" smtClean="0"/>
              <a:t>	  Expenses 4.4% higher than 2018 Budgeted Expenses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Maintains targeted 16.7% fund balance ($9,893,193) – Plus additional for forecast economic slowdown.  Some may be assigned for one-time expense for capital facilities, deferred maintenance and overdue capital projects.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944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“Other” is Charges for Goods &amp; Services, Penalties &amp; Infractions,</a:t>
            </a:r>
            <a:r>
              <a:rPr lang="en-US" baseline="0" dirty="0" smtClean="0"/>
              <a:t> Interest on Taxes, </a:t>
            </a:r>
            <a:r>
              <a:rPr lang="en-US" baseline="0" dirty="0" err="1" smtClean="0"/>
              <a:t>Misc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Charges for Goods &amp; Services: $3,609,942  (Law enforcement, shared court costs, vehicle licensing)</a:t>
            </a:r>
          </a:p>
          <a:p>
            <a:r>
              <a:rPr lang="en-US" baseline="0" dirty="0" smtClean="0"/>
              <a:t>Licenses &amp; Permits:  $327,500  (franchise fees, marriage licenses, gun permits)</a:t>
            </a:r>
          </a:p>
          <a:p>
            <a:r>
              <a:rPr lang="en-US" baseline="0" dirty="0" smtClean="0"/>
              <a:t>Fines &amp; Penalties:  $1,559,750  (Traffic infractions, DUI’s, civil penalties, etc.)</a:t>
            </a:r>
          </a:p>
          <a:p>
            <a:r>
              <a:rPr lang="en-US" baseline="0" dirty="0" smtClean="0"/>
              <a:t>Penalties &amp; Interest on Taxes:  $1,215,000</a:t>
            </a:r>
          </a:p>
          <a:p>
            <a:r>
              <a:rPr lang="en-US" baseline="0" dirty="0" smtClean="0"/>
              <a:t>Investment Interest: $1,670,000</a:t>
            </a:r>
          </a:p>
          <a:p>
            <a:r>
              <a:rPr lang="en-US" baseline="0" dirty="0" err="1" smtClean="0"/>
              <a:t>Misc</a:t>
            </a:r>
            <a:r>
              <a:rPr lang="en-US" baseline="0" dirty="0" smtClean="0"/>
              <a:t>:  $1,162,900  (Timber tax ($400,000), Leasehold Excise Tax ($181,800))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221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ONLY the General Fund and does not include the entire budgets for Parks or Public Health.</a:t>
            </a:r>
          </a:p>
          <a:p>
            <a:endParaRPr lang="en-US" dirty="0" smtClean="0"/>
          </a:p>
          <a:p>
            <a:r>
              <a:rPr lang="en-US" dirty="0" smtClean="0"/>
              <a:t>All categories</a:t>
            </a:r>
            <a:r>
              <a:rPr lang="en-US" baseline="0" dirty="0" smtClean="0"/>
              <a:t> include an appropriate allocation of shared non-Departmental expenses.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Law &amp; Justice – BOE, Civil Svc, Clerk, Coroner, District Court, Public Defender, Hearing Examiner, OJC, PA, Sheriff, Superior Court, Noxious Weeds, Jail Transfer, Assigned Counsel, Mediation Services, Law Library transfer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About 45% of PDS</a:t>
            </a:r>
          </a:p>
          <a:p>
            <a:r>
              <a:rPr lang="en-US" baseline="0" dirty="0" smtClean="0"/>
              <a:t>Elections support varies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664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More detail is in the budget message</a:t>
            </a:r>
          </a:p>
          <a:p>
            <a:endParaRPr lang="en-US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Franklin Gothic Book" panose="020B0503020102020204" pitchFamily="34" charset="0"/>
              </a:rPr>
              <a:t>Add Public Defender to comply with case load requirements - $101,193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Franklin Gothic Book" panose="020B0503020102020204" pitchFamily="34" charset="0"/>
              </a:rPr>
              <a:t>Add 4 Corrections Deputies - Community Justice Center - $364,459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Franklin Gothic Book" panose="020B0503020102020204" pitchFamily="34" charset="0"/>
              </a:rPr>
              <a:t>Inmate tracking system - $98,798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Franklin Gothic Book" panose="020B0503020102020204" pitchFamily="34" charset="0"/>
              </a:rPr>
              <a:t>Embedded Social Worker Program - $60,000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Franklin Gothic Book" panose="020B0503020102020204" pitchFamily="34" charset="0"/>
              </a:rPr>
              <a:t>Add Probation Officer to manage increased caseloads and engage in community outreach - $83,865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Franklin Gothic Book" panose="020B0503020102020204" pitchFamily="34" charset="0"/>
              </a:rPr>
              <a:t>Add half time Deputy Prosecuting Attorney - civil commit – funded by NSBHO - $50,227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Franklin Gothic Book" panose="020B0503020102020204" pitchFamily="34" charset="0"/>
              </a:rPr>
              <a:t>Ongoing support of law enforcement communication systems and the 911 dispatch system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aseline="0" dirty="0" smtClean="0">
                <a:latin typeface="Franklin Gothic Book" panose="020B0503020102020204" pitchFamily="34" charset="0"/>
              </a:rPr>
              <a:t>Radio Infrastructure - $1,000,000 (of a $2M system – one time project)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200" dirty="0" err="1" smtClean="0">
                <a:latin typeface="Franklin Gothic Book" panose="020B0503020102020204" pitchFamily="34" charset="0"/>
              </a:rPr>
              <a:t>Spillman</a:t>
            </a:r>
            <a:r>
              <a:rPr lang="en-US" sz="1200" baseline="0" dirty="0" smtClean="0">
                <a:latin typeface="Franklin Gothic Book" panose="020B0503020102020204" pitchFamily="34" charset="0"/>
              </a:rPr>
              <a:t> - $323,260 (ongoing annual expense)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200" baseline="0" dirty="0" smtClean="0">
                <a:latin typeface="Franklin Gothic Book" panose="020B0503020102020204" pitchFamily="34" charset="0"/>
              </a:rPr>
              <a:t>911 dispatch - $1,200,000 (nearly $1 million is ongoing annual expense)</a:t>
            </a:r>
            <a:endParaRPr lang="en-US" sz="1200" dirty="0" smtClean="0">
              <a:latin typeface="Franklin Gothic Book" panose="020B05030201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Franklin Gothic Book" panose="020B0503020102020204" pitchFamily="34" charset="0"/>
              </a:rPr>
              <a:t>Expand courthouse security contract - $35,000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Franklin Gothic Book" panose="020B0503020102020204" pitchFamily="34" charset="0"/>
              </a:rPr>
              <a:t>Access control</a:t>
            </a:r>
            <a:r>
              <a:rPr lang="en-US" sz="1200" baseline="0" dirty="0" smtClean="0">
                <a:latin typeface="Franklin Gothic Book" panose="020B0503020102020204" pitchFamily="34" charset="0"/>
              </a:rPr>
              <a:t> and cameras downtown campus - $250,000</a:t>
            </a:r>
            <a:endParaRPr lang="en-US" sz="1200" dirty="0" smtClean="0">
              <a:latin typeface="Franklin Gothic Book" panose="020B05030201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615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Franklin Gothic Book" panose="020B0503020102020204" pitchFamily="34" charset="0"/>
              </a:rPr>
              <a:t>Contract for a Security Specialist to provide independent oversight of our technology system as recommended by the State Auditor - $55,000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Franklin Gothic Book" panose="020B0503020102020204" pitchFamily="34" charset="0"/>
              </a:rPr>
              <a:t>Permitting software - $650,000</a:t>
            </a:r>
          </a:p>
          <a:p>
            <a:pPr lvl="0"/>
            <a:r>
              <a:rPr lang="en-US" sz="1200" dirty="0" smtClean="0">
                <a:latin typeface="Franklin Gothic Book" panose="020B0503020102020204" pitchFamily="34" charset="0"/>
              </a:rPr>
              <a:t>Invest $4 million for detailed design of stabilization campus</a:t>
            </a:r>
          </a:p>
          <a:p>
            <a:pPr lvl="0"/>
            <a:r>
              <a:rPr lang="en-US" sz="1200" dirty="0" smtClean="0">
                <a:latin typeface="Franklin Gothic Book" panose="020B0503020102020204" pitchFamily="34" charset="0"/>
              </a:rPr>
              <a:t>Provide local funding in support of Veteran’s housing and housing for the homeless</a:t>
            </a:r>
            <a:r>
              <a:rPr lang="en-US" sz="1200" baseline="0" dirty="0" smtClean="0">
                <a:latin typeface="Franklin Gothic Book" panose="020B0503020102020204" pitchFamily="34" charset="0"/>
              </a:rPr>
              <a:t> - $500,000 each</a:t>
            </a:r>
            <a:endParaRPr lang="en-US" sz="1200" dirty="0" smtClean="0">
              <a:latin typeface="Franklin Gothic Book" panose="020B0503020102020204" pitchFamily="34" charset="0"/>
            </a:endParaRPr>
          </a:p>
          <a:p>
            <a:pPr lvl="0"/>
            <a:r>
              <a:rPr lang="en-US" sz="1200" dirty="0" smtClean="0">
                <a:latin typeface="Franklin Gothic Book" panose="020B0503020102020204" pitchFamily="34" charset="0"/>
              </a:rPr>
              <a:t>Continued funding of a County Veterans Service Officer - $60,000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312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Other Districts</a:t>
            </a:r>
            <a:r>
              <a:rPr lang="en-US" baseline="0" dirty="0" smtClean="0"/>
              <a:t> – Fire, Hospitals, Port, Cemeteries, Libraries, Parks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County line does not include County portion of assessments for Clean Water Program - Shellfish Protection District, Drainage Utility, Dike &amp; Drain, LMD’s, etc.  Only taxes. This would equal 1.88 cents per dollar.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County becomes $0.2293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92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6793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3595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baseline="0" dirty="0" smtClean="0"/>
              <a:t>             </a:t>
            </a:r>
            <a:r>
              <a:rPr lang="fr-FR" b="1" dirty="0" smtClean="0"/>
              <a:t>General     Road           Cons Fut      EMS      Total</a:t>
            </a:r>
          </a:p>
          <a:p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2000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1.6816      2.0402            0.0625      0.2352      4.0195 </a:t>
            </a:r>
          </a:p>
          <a:p>
            <a:r>
              <a:rPr lang="en-US" sz="1200" b="1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2001</a:t>
            </a:r>
            <a:r>
              <a:rPr lang="en-US" i="1" dirty="0" smtClean="0"/>
              <a:t> </a:t>
            </a:r>
            <a:r>
              <a:rPr lang="en-US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1.6776      2.0575            0.0625      0.2500      4.0476  High  Voted EMS Levy at 25 cents</a:t>
            </a:r>
          </a:p>
          <a:p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2002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1.6018      1.9845            0.0597      0.2391      3.8851 </a:t>
            </a:r>
          </a:p>
          <a:p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2003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1.5785      1.9560            0.0588      0.2356      3.8289 </a:t>
            </a:r>
            <a:endParaRPr lang="fr-FR" b="1" i="1" dirty="0" smtClean="0"/>
          </a:p>
          <a:p>
            <a:r>
              <a:rPr lang="fr-FR" b="1" i="0" dirty="0" smtClean="0"/>
              <a:t>2004</a:t>
            </a:r>
            <a:r>
              <a:rPr lang="fr-FR" i="0" dirty="0" smtClean="0"/>
              <a:t>      1.5671      1.9792            0.0581      0.2328      3.8372</a:t>
            </a:r>
          </a:p>
          <a:p>
            <a:r>
              <a:rPr lang="fr-FR" b="1" dirty="0" smtClean="0"/>
              <a:t>2005</a:t>
            </a:r>
            <a:r>
              <a:rPr lang="fr-FR" dirty="0" smtClean="0"/>
              <a:t>      1.5526      1.9454            0.0576      0.2306      3.7862 </a:t>
            </a:r>
          </a:p>
          <a:p>
            <a:r>
              <a:rPr lang="fr-FR" b="1" dirty="0" smtClean="0"/>
              <a:t>2006</a:t>
            </a:r>
            <a:r>
              <a:rPr lang="fr-FR" dirty="0" smtClean="0"/>
              <a:t>      1.4380      1.9100            0.0533      0.2134      3.6147 </a:t>
            </a:r>
          </a:p>
          <a:p>
            <a:r>
              <a:rPr lang="fr-FR" b="1" dirty="0" smtClean="0"/>
              <a:t>2007</a:t>
            </a:r>
            <a:r>
              <a:rPr lang="fr-FR" dirty="0" smtClean="0"/>
              <a:t>      1.3206      1.6227            0.0469      0.2500      3.2402  </a:t>
            </a:r>
            <a:r>
              <a:rPr lang="fr-FR" dirty="0" err="1" smtClean="0"/>
              <a:t>Voted</a:t>
            </a:r>
            <a:r>
              <a:rPr lang="fr-FR" dirty="0" smtClean="0"/>
              <a:t> EMS Levy at 25 cents</a:t>
            </a:r>
          </a:p>
          <a:p>
            <a:r>
              <a:rPr lang="fr-FR" b="1" dirty="0" smtClean="0"/>
              <a:t>2008</a:t>
            </a:r>
            <a:r>
              <a:rPr lang="fr-FR" dirty="0" smtClean="0"/>
              <a:t>      1.2097      1.4973            0.0429      0.2290      2.9789 </a:t>
            </a:r>
          </a:p>
          <a:p>
            <a:r>
              <a:rPr lang="fr-FR" b="1" i="1" dirty="0" smtClean="0"/>
              <a:t>2009</a:t>
            </a:r>
            <a:r>
              <a:rPr lang="fr-FR" i="1" dirty="0" smtClean="0"/>
              <a:t>      1.2366      1.3776            0.0424      0.2258      2.8823   </a:t>
            </a:r>
            <a:r>
              <a:rPr lang="fr-FR" i="1" dirty="0" err="1" smtClean="0"/>
              <a:t>Low</a:t>
            </a:r>
            <a:endParaRPr lang="fr-FR" i="1" dirty="0" smtClean="0"/>
          </a:p>
          <a:p>
            <a:r>
              <a:rPr lang="fr-FR" b="1" dirty="0" smtClean="0"/>
              <a:t>2010</a:t>
            </a:r>
            <a:r>
              <a:rPr lang="fr-FR" dirty="0" smtClean="0"/>
              <a:t>      1.3628      1.4531            0.0461      0.2461      3.1081 </a:t>
            </a:r>
          </a:p>
          <a:p>
            <a:r>
              <a:rPr lang="fr-FR" b="1" dirty="0" smtClean="0"/>
              <a:t>2011</a:t>
            </a:r>
            <a:r>
              <a:rPr lang="fr-FR" dirty="0" smtClean="0"/>
              <a:t>      1.4592      1.5702            0.0494      0.2500      3.3288 </a:t>
            </a:r>
          </a:p>
          <a:p>
            <a:r>
              <a:rPr lang="fr-FR" b="1" dirty="0" smtClean="0"/>
              <a:t>2012</a:t>
            </a:r>
            <a:r>
              <a:rPr lang="fr-FR" dirty="0" smtClean="0"/>
              <a:t>      1.5539      1.6656            0.0527      0.2500      3.5221  </a:t>
            </a:r>
            <a:r>
              <a:rPr lang="fr-FR" dirty="0" err="1" smtClean="0"/>
              <a:t>Did</a:t>
            </a:r>
            <a:r>
              <a:rPr lang="fr-FR" dirty="0" smtClean="0"/>
              <a:t> not </a:t>
            </a:r>
            <a:r>
              <a:rPr lang="fr-FR" dirty="0" err="1" smtClean="0"/>
              <a:t>take</a:t>
            </a:r>
            <a:r>
              <a:rPr lang="fr-FR" dirty="0" smtClean="0"/>
              <a:t> 1% </a:t>
            </a:r>
            <a:r>
              <a:rPr lang="fr-FR" dirty="0" err="1" smtClean="0"/>
              <a:t>increase</a:t>
            </a:r>
            <a:endParaRPr lang="fr-FR" dirty="0" smtClean="0"/>
          </a:p>
          <a:p>
            <a:r>
              <a:rPr lang="fr-FR" b="1" dirty="0" smtClean="0"/>
              <a:t>2013</a:t>
            </a:r>
            <a:r>
              <a:rPr lang="fr-FR" dirty="0" smtClean="0"/>
              <a:t>      1.6214      1.7557            0.0550      0.3750      3.8070  </a:t>
            </a:r>
            <a:r>
              <a:rPr lang="fr-FR" dirty="0" err="1" smtClean="0"/>
              <a:t>Voted</a:t>
            </a:r>
            <a:r>
              <a:rPr lang="fr-FR" dirty="0" smtClean="0"/>
              <a:t> EMS Levy at 37.5</a:t>
            </a:r>
            <a:r>
              <a:rPr lang="fr-FR" baseline="0" dirty="0" smtClean="0"/>
              <a:t> cents</a:t>
            </a:r>
            <a:endParaRPr lang="fr-FR" dirty="0" smtClean="0"/>
          </a:p>
          <a:p>
            <a:r>
              <a:rPr lang="fr-FR" b="1" dirty="0" smtClean="0"/>
              <a:t>2014</a:t>
            </a:r>
            <a:r>
              <a:rPr lang="fr-FR" dirty="0" smtClean="0"/>
              <a:t>      1.6273      1.7543            0.0559      0.3750      3.8126 </a:t>
            </a:r>
          </a:p>
          <a:p>
            <a:r>
              <a:rPr lang="fr-FR" b="1" dirty="0" smtClean="0"/>
              <a:t>2015</a:t>
            </a:r>
            <a:r>
              <a:rPr lang="fr-FR" dirty="0" smtClean="0"/>
              <a:t>      1.5909      1.7804            0.0563      0.3750      3.8026 </a:t>
            </a:r>
          </a:p>
          <a:p>
            <a:r>
              <a:rPr lang="fr-FR" b="1" dirty="0" smtClean="0"/>
              <a:t>2016 </a:t>
            </a:r>
            <a:r>
              <a:rPr lang="fr-FR" dirty="0" smtClean="0"/>
              <a:t>     1.5650      1.9637            0.0554      0.3689      3.9529  Correction to Road Levy</a:t>
            </a:r>
          </a:p>
          <a:p>
            <a:r>
              <a:rPr lang="fr-FR" b="1" dirty="0" smtClean="0"/>
              <a:t>2017</a:t>
            </a:r>
            <a:r>
              <a:rPr lang="fr-FR" baseline="0" dirty="0" smtClean="0"/>
              <a:t>      1.5140      1.8283            0.0536      0.3568      3.7526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 smtClean="0"/>
              <a:t>2018</a:t>
            </a:r>
            <a:r>
              <a:rPr lang="fr-FR" baseline="0" dirty="0" smtClean="0"/>
              <a:t>      1.4398      1.7535            0.0508      0.3388      3.5829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 smtClean="0"/>
              <a:t>2019</a:t>
            </a:r>
            <a:r>
              <a:rPr lang="fr-FR" baseline="0" dirty="0" smtClean="0"/>
              <a:t>      1.3443      1.6601            0.0475      0.4400      3.4918  </a:t>
            </a:r>
            <a:r>
              <a:rPr lang="fr-FR" baseline="0" dirty="0" err="1" smtClean="0"/>
              <a:t>Voted</a:t>
            </a:r>
            <a:r>
              <a:rPr lang="fr-FR" baseline="0" dirty="0" smtClean="0"/>
              <a:t> EMS Levy at 44 cents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 smtClean="0"/>
          </a:p>
          <a:p>
            <a:r>
              <a:rPr lang="fr-FR" dirty="0" smtClean="0"/>
              <a:t>As </a:t>
            </a:r>
            <a:r>
              <a:rPr lang="fr-FR" dirty="0" err="1" smtClean="0"/>
              <a:t>property</a:t>
            </a:r>
            <a:r>
              <a:rPr lang="fr-FR" dirty="0" smtClean="0"/>
              <a:t> values </a:t>
            </a:r>
            <a:r>
              <a:rPr lang="fr-FR" dirty="0" err="1" smtClean="0"/>
              <a:t>grow</a:t>
            </a:r>
            <a:r>
              <a:rPr lang="fr-FR" dirty="0" smtClean="0"/>
              <a:t>, </a:t>
            </a:r>
            <a:r>
              <a:rPr lang="fr-FR" dirty="0" err="1" smtClean="0"/>
              <a:t>levy</a:t>
            </a:r>
            <a:r>
              <a:rPr lang="fr-FR" dirty="0" smtClean="0"/>
              <a:t> rates go down and vice versa.</a:t>
            </a:r>
          </a:p>
          <a:p>
            <a:endParaRPr lang="en-US" baseline="0" dirty="0" smtClean="0">
              <a:solidFill>
                <a:srgbClr val="FF0000"/>
              </a:solidFill>
            </a:endParaRPr>
          </a:p>
          <a:p>
            <a:r>
              <a:rPr lang="en-US" baseline="0" dirty="0" smtClean="0"/>
              <a:t>      </a:t>
            </a:r>
            <a:r>
              <a:rPr lang="en-US" dirty="0" smtClean="0"/>
              <a:t>New Construction	1%</a:t>
            </a:r>
          </a:p>
          <a:p>
            <a:r>
              <a:rPr lang="en-US" dirty="0" smtClean="0"/>
              <a:t>001 - $ 507,238	$255,539</a:t>
            </a:r>
          </a:p>
          <a:p>
            <a:r>
              <a:rPr lang="en-US" dirty="0" smtClean="0"/>
              <a:t>117 - $ 337,657	$150,731</a:t>
            </a:r>
          </a:p>
          <a:p>
            <a:r>
              <a:rPr lang="en-US" dirty="0" smtClean="0"/>
              <a:t>122 - $   17,897	$9,026</a:t>
            </a:r>
          </a:p>
          <a:p>
            <a:r>
              <a:rPr lang="en-US" dirty="0" smtClean="0"/>
              <a:t>EMS - $  		$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1268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1818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29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$26,906,802 (Just under half of General Fund revenue annually)</a:t>
            </a:r>
          </a:p>
          <a:p>
            <a:r>
              <a:rPr lang="en-US" baseline="0" dirty="0" smtClean="0"/>
              <a:t>Sales and Use Tax $12,099,950 (About 20%)</a:t>
            </a:r>
          </a:p>
          <a:p>
            <a:r>
              <a:rPr lang="en-US" baseline="0" dirty="0" smtClean="0"/>
              <a:t>Push Down of significant Unfunded Mandates – continual struggle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47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Regional Services:  $36,120,768</a:t>
            </a:r>
          </a:p>
          <a:p>
            <a:endParaRPr lang="en-US" dirty="0" smtClean="0"/>
          </a:p>
          <a:p>
            <a:r>
              <a:rPr lang="en-US" dirty="0" smtClean="0"/>
              <a:t>The County is a regional service provider for unincorporated</a:t>
            </a:r>
            <a:r>
              <a:rPr lang="en-US" baseline="0" dirty="0" smtClean="0"/>
              <a:t> AND incorporated areas.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06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County has 5 different fund types and we’ll look at each type individually.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304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Pictorial representation of all funds, except Component Unit</a:t>
            </a:r>
          </a:p>
          <a:p>
            <a:endParaRPr lang="en-US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General Fund		59,359,158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Special Revenue Funds	79,843,491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Debt Service Fund	  1,654,635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Capital Project Funds	17,004,401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Enterprise Funds	32,338,879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Internal Service Funds	32,848,500 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22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is a listing of all of the County’s Special Revenue Funds and their expense budget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36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Outstanding debt</a:t>
            </a:r>
            <a:r>
              <a:rPr lang="en-US" baseline="0" dirty="0" smtClean="0"/>
              <a:t> for Economic Development Fund was paid off in 2018, so the expenses and revenues were increased by nearly $2.1 million to allow for that transaction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2019 Budget is the norm and includes outstanding debt on the Commissioners Administration Building, Ventilation and Cooling for the downtown Administration building, and purchase of a building on the Continental campus.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There is only 1 active debt service fund.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30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Spending</a:t>
            </a:r>
            <a:r>
              <a:rPr lang="en-US" baseline="0" dirty="0" smtClean="0"/>
              <a:t> of reserves in REET and Economic Development due to timing of projects. Reserves are sufficient to cover budgeted expenses.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F6013-4A10-45AA-80A3-CB887276C97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00-4DDA-4428-9DA0-604496EBA28A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90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00-4DDA-4428-9DA0-604496EBA28A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49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00-4DDA-4428-9DA0-604496EBA28A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945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00-4DDA-4428-9DA0-604496EBA28A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6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00-4DDA-4428-9DA0-604496EBA28A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98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00-4DDA-4428-9DA0-604496EBA28A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22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00-4DDA-4428-9DA0-604496EBA28A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08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00-4DDA-4428-9DA0-604496EBA28A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00-4DDA-4428-9DA0-604496EBA28A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7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00-4DDA-4428-9DA0-604496EBA28A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00-4DDA-4428-9DA0-604496EBA28A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34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8BB00-4DDA-4428-9DA0-604496EBA28A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0BFCA-176D-4976-AB0A-531B685E9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892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agitcounty.ne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295900"/>
            <a:ext cx="6324600" cy="13335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400" dirty="0" smtClean="0">
                <a:solidFill>
                  <a:schemeClr val="tx2"/>
                </a:solidFill>
                <a:latin typeface="Franklin Gothic Book" panose="020B0503020102020204" pitchFamily="34" charset="0"/>
              </a:rPr>
              <a:t>November 19, 2018</a:t>
            </a:r>
          </a:p>
          <a:p>
            <a:pPr algn="l">
              <a:spcBef>
                <a:spcPts val="0"/>
              </a:spcBef>
            </a:pPr>
            <a:r>
              <a:rPr lang="en-US" sz="2400" dirty="0" smtClean="0">
                <a:solidFill>
                  <a:schemeClr val="tx2"/>
                </a:solidFill>
                <a:latin typeface="Franklin Gothic Book" panose="020B0503020102020204" pitchFamily="34" charset="0"/>
              </a:rPr>
              <a:t>Skagit County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1143000" y="3733800"/>
            <a:ext cx="7772400" cy="136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6600" dirty="0" smtClean="0">
                <a:latin typeface="Franklin Gothic Medium" panose="020B0603020102020204" pitchFamily="34" charset="0"/>
              </a:rPr>
              <a:t>Public Comment</a:t>
            </a:r>
            <a:endParaRPr lang="en-US" sz="6600" dirty="0">
              <a:latin typeface="Franklin Gothic Medium" panose="020B0603020102020204" pitchFamily="34" charset="0"/>
            </a:endParaRPr>
          </a:p>
        </p:txBody>
      </p:sp>
      <p:sp>
        <p:nvSpPr>
          <p:cNvPr id="15" name="Text Placeholder 2"/>
          <p:cNvSpPr txBox="1">
            <a:spLocks/>
          </p:cNvSpPr>
          <p:nvPr/>
        </p:nvSpPr>
        <p:spPr>
          <a:xfrm>
            <a:off x="1219200" y="2590800"/>
            <a:ext cx="7772400" cy="1500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dirty="0" smtClean="0">
                <a:solidFill>
                  <a:schemeClr val="bg1">
                    <a:lumMod val="50000"/>
                  </a:schemeClr>
                </a:solidFill>
                <a:latin typeface="Franklin Gothic Book" panose="020B0503020102020204" pitchFamily="34" charset="0"/>
              </a:rPr>
              <a:t>Skagit </a:t>
            </a:r>
            <a:r>
              <a:rPr lang="en-US" sz="4000" dirty="0">
                <a:solidFill>
                  <a:schemeClr val="bg1">
                    <a:lumMod val="50000"/>
                  </a:schemeClr>
                </a:solidFill>
                <a:latin typeface="Franklin Gothic Book" panose="020B0503020102020204" pitchFamily="34" charset="0"/>
              </a:rPr>
              <a:t>County</a:t>
            </a:r>
          </a:p>
          <a:p>
            <a:pPr algn="l"/>
            <a:endParaRPr lang="en-US" sz="4000" dirty="0">
              <a:solidFill>
                <a:schemeClr val="bg1">
                  <a:lumMod val="50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70589" y="3297436"/>
            <a:ext cx="44320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000" dirty="0" smtClean="0">
                <a:solidFill>
                  <a:prstClr val="white">
                    <a:lumMod val="50000"/>
                  </a:prstClr>
                </a:solidFill>
                <a:latin typeface="Franklin Gothic Book" panose="020B0503020102020204" pitchFamily="34" charset="0"/>
              </a:rPr>
              <a:t>2019 </a:t>
            </a:r>
            <a:r>
              <a:rPr lang="en-US" sz="4000" dirty="0">
                <a:solidFill>
                  <a:prstClr val="white">
                    <a:lumMod val="50000"/>
                  </a:prstClr>
                </a:solidFill>
                <a:latin typeface="Franklin Gothic Book" panose="020B0503020102020204" pitchFamily="34" charset="0"/>
              </a:rPr>
              <a:t>Budget</a:t>
            </a:r>
          </a:p>
        </p:txBody>
      </p:sp>
    </p:spTree>
    <p:extLst>
      <p:ext uri="{BB962C8B-B14F-4D97-AF65-F5344CB8AC3E}">
        <p14:creationId xmlns:p14="http://schemas.microsoft.com/office/powerpoint/2010/main" val="371903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Franklin Gothic Book" panose="020B0503020102020204" pitchFamily="34" charset="0"/>
              </a:rPr>
              <a:t>Enterprise </a:t>
            </a:r>
            <a:r>
              <a:rPr lang="en-US" b="1" dirty="0">
                <a:latin typeface="Franklin Gothic Book" panose="020B0503020102020204" pitchFamily="34" charset="0"/>
              </a:rPr>
              <a:t>Funds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5539" y="1585119"/>
            <a:ext cx="7125182" cy="4053681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Franklin Gothic Book" panose="020B0503020102020204" pitchFamily="34" charset="0"/>
              </a:rPr>
              <a:t>Solid Waste ($10,961,108)</a:t>
            </a:r>
            <a:endParaRPr lang="en-US" sz="3200" dirty="0">
              <a:latin typeface="Franklin Gothic Book" panose="020B0503020102020204" pitchFamily="34" charset="0"/>
            </a:endParaRPr>
          </a:p>
          <a:p>
            <a:r>
              <a:rPr lang="en-US" sz="3200" dirty="0" smtClean="0">
                <a:latin typeface="Franklin Gothic Book" panose="020B0503020102020204" pitchFamily="34" charset="0"/>
              </a:rPr>
              <a:t>Drainage Utility ($3,288,552)</a:t>
            </a:r>
          </a:p>
          <a:p>
            <a:r>
              <a:rPr lang="en-US" sz="3200" dirty="0" smtClean="0">
                <a:latin typeface="Franklin Gothic Book" panose="020B0503020102020204" pitchFamily="34" charset="0"/>
              </a:rPr>
              <a:t>County Jail ($18,089,219)</a:t>
            </a:r>
            <a:endParaRPr lang="en-US" sz="3200" dirty="0">
              <a:latin typeface="Franklin Gothic Book" panose="020B05030201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45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Franklin Gothic Book" panose="020B0503020102020204" pitchFamily="34" charset="0"/>
              </a:rPr>
              <a:t>Internal Service</a:t>
            </a:r>
            <a:r>
              <a:rPr lang="en-US" b="1" dirty="0" smtClean="0">
                <a:latin typeface="Franklin Gothic Book" panose="020B0503020102020204" pitchFamily="34" charset="0"/>
              </a:rPr>
              <a:t> </a:t>
            </a:r>
            <a:r>
              <a:rPr lang="en-US" b="1" dirty="0">
                <a:latin typeface="Franklin Gothic Book" panose="020B0503020102020204" pitchFamily="34" charset="0"/>
              </a:rPr>
              <a:t>Funds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5539" y="1585119"/>
            <a:ext cx="7125182" cy="4053681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Franklin Gothic Book" panose="020B0503020102020204" pitchFamily="34" charset="0"/>
              </a:rPr>
              <a:t>ER&amp;R ($7,131,259)</a:t>
            </a:r>
            <a:endParaRPr lang="en-US" sz="3200" dirty="0">
              <a:latin typeface="Franklin Gothic Book" panose="020B0503020102020204" pitchFamily="34" charset="0"/>
            </a:endParaRPr>
          </a:p>
          <a:p>
            <a:r>
              <a:rPr lang="en-US" sz="3200" dirty="0" smtClean="0">
                <a:latin typeface="Franklin Gothic Book" panose="020B0503020102020204" pitchFamily="34" charset="0"/>
              </a:rPr>
              <a:t>Insurance Services ($15,738,483)</a:t>
            </a:r>
          </a:p>
          <a:p>
            <a:r>
              <a:rPr lang="en-US" sz="3200" dirty="0" smtClean="0">
                <a:latin typeface="Franklin Gothic Book" panose="020B0503020102020204" pitchFamily="34" charset="0"/>
              </a:rPr>
              <a:t>Central Services ($9,466,306)</a:t>
            </a:r>
          </a:p>
          <a:p>
            <a:r>
              <a:rPr lang="en-US" sz="3200" dirty="0" smtClean="0">
                <a:latin typeface="Franklin Gothic Book" panose="020B0503020102020204" pitchFamily="34" charset="0"/>
              </a:rPr>
              <a:t>Unemployment ($512,452)</a:t>
            </a:r>
            <a:endParaRPr lang="en-US" sz="3200" dirty="0">
              <a:latin typeface="Franklin Gothic Book" panose="020B05030201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76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848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latin typeface="Franklin Gothic Book" panose="020B0503020102020204" pitchFamily="34" charset="0"/>
              </a:rPr>
              <a:t>Central Valley Ambulance Authority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6544" y="1371600"/>
            <a:ext cx="3958856" cy="36576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Franklin Gothic Book" panose="020B0503020102020204" pitchFamily="34" charset="0"/>
              </a:rPr>
              <a:t>2018 </a:t>
            </a:r>
            <a:r>
              <a:rPr lang="en-US" sz="2400" u="sng" dirty="0" smtClean="0">
                <a:latin typeface="Franklin Gothic Book" panose="020B0503020102020204" pitchFamily="34" charset="0"/>
              </a:rPr>
              <a:t>Budget</a:t>
            </a:r>
          </a:p>
          <a:p>
            <a:pPr marL="0" indent="0">
              <a:buNone/>
            </a:pPr>
            <a:r>
              <a:rPr lang="en-US" sz="2400" dirty="0" smtClean="0">
                <a:latin typeface="Franklin Gothic Book" panose="020B0503020102020204" pitchFamily="34" charset="0"/>
              </a:rPr>
              <a:t>         Rev </a:t>
            </a:r>
            <a:r>
              <a:rPr lang="en-US" sz="2400" dirty="0">
                <a:latin typeface="Franklin Gothic Book" panose="020B0503020102020204" pitchFamily="34" charset="0"/>
              </a:rPr>
              <a:t>–</a:t>
            </a:r>
            <a:r>
              <a:rPr lang="en-US" sz="2400" dirty="0" smtClean="0">
                <a:latin typeface="Franklin Gothic Book" panose="020B0503020102020204" pitchFamily="34" charset="0"/>
              </a:rPr>
              <a:t> $5,804,700       </a:t>
            </a:r>
          </a:p>
          <a:p>
            <a:pPr marL="0" indent="0">
              <a:buNone/>
            </a:pPr>
            <a:r>
              <a:rPr lang="en-US" sz="2400" dirty="0" smtClean="0">
                <a:latin typeface="Franklin Gothic Book" panose="020B0503020102020204" pitchFamily="34" charset="0"/>
              </a:rPr>
              <a:t>         </a:t>
            </a:r>
            <a:r>
              <a:rPr lang="en-US" sz="2400" dirty="0" err="1" smtClean="0">
                <a:latin typeface="Franklin Gothic Book" panose="020B0503020102020204" pitchFamily="34" charset="0"/>
              </a:rPr>
              <a:t>Exp</a:t>
            </a:r>
            <a:r>
              <a:rPr lang="en-US" sz="2400" dirty="0" smtClean="0">
                <a:latin typeface="Franklin Gothic Book" panose="020B0503020102020204" pitchFamily="34" charset="0"/>
              </a:rPr>
              <a:t> – $6,013,839</a:t>
            </a:r>
          </a:p>
          <a:p>
            <a:pPr marL="0" indent="0">
              <a:buNone/>
            </a:pPr>
            <a:endParaRPr lang="en-US" sz="2400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Franklin Gothic Book" panose="020B0503020102020204" pitchFamily="34" charset="0"/>
            </a:endParaRPr>
          </a:p>
          <a:p>
            <a:r>
              <a:rPr lang="en-US" sz="2400" dirty="0" smtClean="0">
                <a:latin typeface="Franklin Gothic Book" panose="020B0503020102020204" pitchFamily="34" charset="0"/>
              </a:rPr>
              <a:t>2019 </a:t>
            </a:r>
            <a:r>
              <a:rPr lang="en-US" sz="2400" u="sng" dirty="0" smtClean="0">
                <a:latin typeface="Franklin Gothic Book" panose="020B0503020102020204" pitchFamily="34" charset="0"/>
              </a:rPr>
              <a:t>Preliminary Budget</a:t>
            </a:r>
          </a:p>
          <a:p>
            <a:pPr marL="0" indent="0">
              <a:buNone/>
            </a:pPr>
            <a:r>
              <a:rPr lang="en-US" sz="2400" dirty="0">
                <a:latin typeface="Franklin Gothic Book" panose="020B0503020102020204" pitchFamily="34" charset="0"/>
              </a:rPr>
              <a:t> </a:t>
            </a:r>
            <a:r>
              <a:rPr lang="en-US" sz="2400" dirty="0" smtClean="0">
                <a:latin typeface="Franklin Gothic Book" panose="020B0503020102020204" pitchFamily="34" charset="0"/>
              </a:rPr>
              <a:t>        </a:t>
            </a:r>
            <a:r>
              <a:rPr lang="en-US" sz="2400" dirty="0">
                <a:latin typeface="Franklin Gothic Book" panose="020B0503020102020204" pitchFamily="34" charset="0"/>
              </a:rPr>
              <a:t>Rev – </a:t>
            </a:r>
            <a:r>
              <a:rPr lang="en-US" sz="2400" dirty="0" smtClean="0">
                <a:latin typeface="Franklin Gothic Book" panose="020B0503020102020204" pitchFamily="34" charset="0"/>
              </a:rPr>
              <a:t>$600,000</a:t>
            </a:r>
            <a:endParaRPr lang="en-US" sz="2400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Franklin Gothic Book" panose="020B0503020102020204" pitchFamily="34" charset="0"/>
              </a:rPr>
              <a:t>         </a:t>
            </a:r>
            <a:r>
              <a:rPr lang="en-US" sz="2400" dirty="0" err="1">
                <a:latin typeface="Franklin Gothic Book" panose="020B0503020102020204" pitchFamily="34" charset="0"/>
              </a:rPr>
              <a:t>Exp</a:t>
            </a:r>
            <a:r>
              <a:rPr lang="en-US" sz="2400" dirty="0">
                <a:latin typeface="Franklin Gothic Book" panose="020B0503020102020204" pitchFamily="34" charset="0"/>
              </a:rPr>
              <a:t> – </a:t>
            </a:r>
            <a:r>
              <a:rPr lang="en-US" sz="2400" dirty="0" smtClean="0">
                <a:latin typeface="Franklin Gothic Book" panose="020B0503020102020204" pitchFamily="34" charset="0"/>
              </a:rPr>
              <a:t>$   64,370</a:t>
            </a:r>
            <a:endParaRPr lang="en-US" sz="2400" dirty="0"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3810000" cy="3429000"/>
          </a:xfrm>
        </p:spPr>
        <p:txBody>
          <a:bodyPr>
            <a:noAutofit/>
          </a:bodyPr>
          <a:lstStyle/>
          <a:p>
            <a:r>
              <a:rPr lang="en-US" sz="2400" u="sng" dirty="0" smtClean="0">
                <a:latin typeface="Franklin Gothic Book" panose="020B0503020102020204" pitchFamily="34" charset="0"/>
              </a:rPr>
              <a:t>Projections</a:t>
            </a:r>
            <a:endParaRPr lang="en-US" sz="2400" u="sng" dirty="0">
              <a:latin typeface="Franklin Gothic Book" panose="020B05030201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Franklin Gothic Book" panose="020B0503020102020204" pitchFamily="34" charset="0"/>
              </a:rPr>
              <a:t>         Rev – </a:t>
            </a:r>
            <a:r>
              <a:rPr lang="en-US" sz="2400" dirty="0" smtClean="0">
                <a:latin typeface="Franklin Gothic Book" panose="020B0503020102020204" pitchFamily="34" charset="0"/>
              </a:rPr>
              <a:t>$5,705,774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latin typeface="Franklin Gothic Book" panose="020B0503020102020204" pitchFamily="34" charset="0"/>
              </a:rPr>
              <a:t>         </a:t>
            </a:r>
            <a:r>
              <a:rPr lang="en-US" sz="2400" dirty="0" err="1" smtClean="0">
                <a:latin typeface="Franklin Gothic Book" panose="020B0503020102020204" pitchFamily="34" charset="0"/>
              </a:rPr>
              <a:t>Exp</a:t>
            </a:r>
            <a:r>
              <a:rPr lang="en-US" sz="2400" dirty="0" smtClean="0">
                <a:latin typeface="Franklin Gothic Book" panose="020B0503020102020204" pitchFamily="34" charset="0"/>
              </a:rPr>
              <a:t> – $6,740,047</a:t>
            </a:r>
            <a:endParaRPr lang="en-US" sz="2400" dirty="0">
              <a:latin typeface="Franklin Gothic Book" panose="020B05030201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73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Franklin Gothic Medium" panose="020B0603020102020204" pitchFamily="34" charset="0"/>
              </a:rPr>
              <a:t>General Fund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2286000"/>
            <a:ext cx="2286000" cy="3657600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Franklin Gothic Book" panose="020B0503020102020204" pitchFamily="34" charset="0"/>
              </a:rPr>
              <a:t>Assessor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Auditor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Treasurer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Clerk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Commissioners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Coroner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Prosecutor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Sheriff</a:t>
            </a:r>
          </a:p>
          <a:p>
            <a:r>
              <a:rPr lang="en-US" sz="1600" dirty="0">
                <a:latin typeface="Franklin Gothic Book" panose="020B0503020102020204" pitchFamily="34" charset="0"/>
              </a:rPr>
              <a:t>Public Defender</a:t>
            </a:r>
            <a:endParaRPr lang="en-US" sz="1600" dirty="0" smtClean="0">
              <a:latin typeface="Franklin Gothic Book" panose="020B0503020102020204" pitchFamily="34" charset="0"/>
            </a:endParaRPr>
          </a:p>
          <a:p>
            <a:endParaRPr lang="en-US" sz="1600" dirty="0">
              <a:latin typeface="Franklin Gothic Book" panose="020B0503020102020204" pitchFamily="34" charset="0"/>
            </a:endParaRP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District Court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Juvenile Court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Superior Court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581400" cy="3429000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Franklin Gothic Book" panose="020B0503020102020204" pitchFamily="34" charset="0"/>
              </a:rPr>
              <a:t>Assigned Counsel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Board of Equalization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Boundary Review Board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Budget &amp; Finance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Civil Service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Facility Maintenance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Hearing Examiner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Human Resources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Noxious Weed Control</a:t>
            </a:r>
            <a:endParaRPr lang="en-US" sz="1600" dirty="0">
              <a:latin typeface="Franklin Gothic Book" panose="020B0503020102020204" pitchFamily="34" charset="0"/>
            </a:endParaRP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Sustainability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295400" y="1371600"/>
            <a:ext cx="7391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Franklin Gothic Book" panose="020B0503020102020204" pitchFamily="34" charset="0"/>
              </a:rPr>
              <a:t>Traditional functions of county government and other day-to-day services that do not have dedicated funding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u="sng" dirty="0" smtClean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19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Franklin Gothic Medium" panose="020B0603020102020204" pitchFamily="34" charset="0"/>
              </a:rPr>
              <a:t>General Fund Budget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6544" y="1371600"/>
            <a:ext cx="4035056" cy="36576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Franklin Gothic Book" panose="020B0503020102020204" pitchFamily="34" charset="0"/>
              </a:rPr>
              <a:t>2018 </a:t>
            </a:r>
            <a:r>
              <a:rPr lang="en-US" sz="2400" u="sng" dirty="0" smtClean="0">
                <a:latin typeface="Franklin Gothic Book" panose="020B0503020102020204" pitchFamily="34" charset="0"/>
              </a:rPr>
              <a:t>Budget</a:t>
            </a:r>
          </a:p>
          <a:p>
            <a:pPr marL="0" indent="0">
              <a:buNone/>
            </a:pPr>
            <a:r>
              <a:rPr lang="en-US" sz="2400" dirty="0" smtClean="0">
                <a:latin typeface="Franklin Gothic Book" panose="020B0503020102020204" pitchFamily="34" charset="0"/>
              </a:rPr>
              <a:t>         Rev </a:t>
            </a:r>
            <a:r>
              <a:rPr lang="en-US" sz="2400" dirty="0">
                <a:latin typeface="Franklin Gothic Book" panose="020B0503020102020204" pitchFamily="34" charset="0"/>
              </a:rPr>
              <a:t>–</a:t>
            </a:r>
            <a:r>
              <a:rPr lang="en-US" sz="2400" dirty="0" smtClean="0">
                <a:latin typeface="Franklin Gothic Book" panose="020B0503020102020204" pitchFamily="34" charset="0"/>
              </a:rPr>
              <a:t> $51,256,503</a:t>
            </a:r>
          </a:p>
          <a:p>
            <a:pPr marL="0" indent="0">
              <a:buNone/>
            </a:pPr>
            <a:r>
              <a:rPr lang="en-US" sz="2400" dirty="0">
                <a:latin typeface="Franklin Gothic Book" panose="020B0503020102020204" pitchFamily="34" charset="0"/>
              </a:rPr>
              <a:t> </a:t>
            </a:r>
            <a:r>
              <a:rPr lang="en-US" sz="2400" dirty="0" smtClean="0">
                <a:latin typeface="Franklin Gothic Book" panose="020B0503020102020204" pitchFamily="34" charset="0"/>
              </a:rPr>
              <a:t>        </a:t>
            </a:r>
            <a:r>
              <a:rPr lang="en-US" sz="2400" dirty="0" err="1" smtClean="0">
                <a:latin typeface="Franklin Gothic Book" panose="020B0503020102020204" pitchFamily="34" charset="0"/>
              </a:rPr>
              <a:t>Exp</a:t>
            </a:r>
            <a:r>
              <a:rPr lang="en-US" sz="2400" dirty="0" smtClean="0">
                <a:latin typeface="Franklin Gothic Book" panose="020B0503020102020204" pitchFamily="34" charset="0"/>
              </a:rPr>
              <a:t> – $56,880,058</a:t>
            </a:r>
          </a:p>
          <a:p>
            <a:pPr marL="0" indent="0">
              <a:buNone/>
            </a:pPr>
            <a:endParaRPr lang="en-US" sz="2400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Franklin Gothic Book" panose="020B0503020102020204" pitchFamily="34" charset="0"/>
            </a:endParaRPr>
          </a:p>
          <a:p>
            <a:r>
              <a:rPr lang="en-US" sz="2400" dirty="0" smtClean="0">
                <a:latin typeface="Franklin Gothic Book" panose="020B0503020102020204" pitchFamily="34" charset="0"/>
              </a:rPr>
              <a:t>2019 Preliminary Budget</a:t>
            </a:r>
          </a:p>
          <a:p>
            <a:pPr marL="0" indent="0">
              <a:buNone/>
            </a:pPr>
            <a:r>
              <a:rPr lang="en-US" sz="2400" dirty="0">
                <a:latin typeface="Franklin Gothic Book" panose="020B0503020102020204" pitchFamily="34" charset="0"/>
              </a:rPr>
              <a:t> </a:t>
            </a:r>
            <a:r>
              <a:rPr lang="en-US" sz="2400" dirty="0" smtClean="0">
                <a:latin typeface="Franklin Gothic Book" panose="020B0503020102020204" pitchFamily="34" charset="0"/>
              </a:rPr>
              <a:t>        </a:t>
            </a:r>
            <a:r>
              <a:rPr lang="en-US" sz="2400" dirty="0">
                <a:latin typeface="Franklin Gothic Book" panose="020B0503020102020204" pitchFamily="34" charset="0"/>
              </a:rPr>
              <a:t>Rev – $</a:t>
            </a:r>
            <a:r>
              <a:rPr lang="en-US" sz="2400" dirty="0" smtClean="0">
                <a:latin typeface="Franklin Gothic Book" panose="020B0503020102020204" pitchFamily="34" charset="0"/>
              </a:rPr>
              <a:t>54,156,737</a:t>
            </a:r>
            <a:endParaRPr lang="en-US" sz="2400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Franklin Gothic Book" panose="020B0503020102020204" pitchFamily="34" charset="0"/>
              </a:rPr>
              <a:t>         </a:t>
            </a:r>
            <a:r>
              <a:rPr lang="en-US" sz="2400" dirty="0" err="1">
                <a:latin typeface="Franklin Gothic Book" panose="020B0503020102020204" pitchFamily="34" charset="0"/>
              </a:rPr>
              <a:t>Exp</a:t>
            </a:r>
            <a:r>
              <a:rPr lang="en-US" sz="2400" dirty="0">
                <a:latin typeface="Franklin Gothic Book" panose="020B0503020102020204" pitchFamily="34" charset="0"/>
              </a:rPr>
              <a:t> – $</a:t>
            </a:r>
            <a:r>
              <a:rPr lang="en-US" sz="2400" dirty="0" smtClean="0">
                <a:latin typeface="Franklin Gothic Book" panose="020B0503020102020204" pitchFamily="34" charset="0"/>
              </a:rPr>
              <a:t>59,359,158</a:t>
            </a:r>
            <a:endParaRPr lang="en-US" sz="2400" dirty="0"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3810000" cy="3429000"/>
          </a:xfrm>
        </p:spPr>
        <p:txBody>
          <a:bodyPr>
            <a:noAutofit/>
          </a:bodyPr>
          <a:lstStyle/>
          <a:p>
            <a:r>
              <a:rPr lang="en-US" sz="2400" u="sng" dirty="0" smtClean="0">
                <a:latin typeface="Franklin Gothic Book" panose="020B0503020102020204" pitchFamily="34" charset="0"/>
              </a:rPr>
              <a:t>Projections</a:t>
            </a:r>
            <a:endParaRPr lang="en-US" sz="2400" u="sng" dirty="0">
              <a:latin typeface="Franklin Gothic Book" panose="020B05030201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Franklin Gothic Book" panose="020B0503020102020204" pitchFamily="34" charset="0"/>
              </a:rPr>
              <a:t>         Rev – $</a:t>
            </a:r>
            <a:r>
              <a:rPr lang="en-US" sz="2400" dirty="0" smtClean="0">
                <a:latin typeface="Franklin Gothic Book" panose="020B0503020102020204" pitchFamily="34" charset="0"/>
              </a:rPr>
              <a:t>55,711,319</a:t>
            </a:r>
            <a:endParaRPr lang="en-US" sz="2400" dirty="0">
              <a:latin typeface="Franklin Gothic Book" panose="020B05030201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Franklin Gothic Book" panose="020B0503020102020204" pitchFamily="34" charset="0"/>
              </a:rPr>
              <a:t>         </a:t>
            </a:r>
            <a:r>
              <a:rPr lang="en-US" sz="2400" dirty="0" err="1">
                <a:latin typeface="Franklin Gothic Book" panose="020B0503020102020204" pitchFamily="34" charset="0"/>
              </a:rPr>
              <a:t>Exp</a:t>
            </a:r>
            <a:r>
              <a:rPr lang="en-US" sz="2400" dirty="0">
                <a:latin typeface="Franklin Gothic Book" panose="020B0503020102020204" pitchFamily="34" charset="0"/>
              </a:rPr>
              <a:t> – $</a:t>
            </a:r>
            <a:r>
              <a:rPr lang="en-US" sz="2400" dirty="0" smtClean="0">
                <a:latin typeface="Franklin Gothic Book" panose="020B0503020102020204" pitchFamily="34" charset="0"/>
              </a:rPr>
              <a:t>56,861,642</a:t>
            </a:r>
            <a:endParaRPr lang="en-US" sz="2400" dirty="0">
              <a:latin typeface="Franklin Gothic Book" panose="020B05030201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56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Franklin Gothic Medium" panose="020B0603020102020204" pitchFamily="34" charset="0"/>
              </a:rPr>
              <a:t>Sources of </a:t>
            </a:r>
            <a:br>
              <a:rPr lang="en-US" dirty="0" smtClean="0">
                <a:latin typeface="Franklin Gothic Medium" panose="020B0603020102020204" pitchFamily="34" charset="0"/>
              </a:rPr>
            </a:br>
            <a:r>
              <a:rPr lang="en-US" dirty="0" smtClean="0">
                <a:latin typeface="Franklin Gothic Medium" panose="020B0603020102020204" pitchFamily="34" charset="0"/>
              </a:rPr>
              <a:t>General Fund Revenue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5745435"/>
              </p:ext>
            </p:extLst>
          </p:nvPr>
        </p:nvGraphicFramePr>
        <p:xfrm>
          <a:off x="1514475" y="1428750"/>
          <a:ext cx="6791325" cy="4895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6961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9" y="274638"/>
            <a:ext cx="8000999" cy="1143000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latin typeface="Franklin Gothic Medium" panose="020B0603020102020204" pitchFamily="34" charset="0"/>
              </a:rPr>
              <a:t>Uses of General Fund Resources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1211258"/>
              </p:ext>
            </p:extLst>
          </p:nvPr>
        </p:nvGraphicFramePr>
        <p:xfrm>
          <a:off x="1905000" y="1981200"/>
          <a:ext cx="6048374" cy="4000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5067149"/>
              </p:ext>
            </p:extLst>
          </p:nvPr>
        </p:nvGraphicFramePr>
        <p:xfrm>
          <a:off x="1143000" y="1417638"/>
          <a:ext cx="7848599" cy="5059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1140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Franklin Gothic Medium" panose="020B0603020102020204" pitchFamily="34" charset="0"/>
              </a:rPr>
              <a:t>2019 Budget Message:</a:t>
            </a:r>
            <a:br>
              <a:rPr lang="en-US" dirty="0" smtClean="0">
                <a:latin typeface="Franklin Gothic Medium" panose="020B0603020102020204" pitchFamily="34" charset="0"/>
              </a:rPr>
            </a:br>
            <a:r>
              <a:rPr lang="en-US" sz="2000" dirty="0" smtClean="0">
                <a:latin typeface="Franklin Gothic Medium" panose="020B0603020102020204" pitchFamily="34" charset="0"/>
                <a:hlinkClick r:id="rId3"/>
              </a:rPr>
              <a:t>www.skagitcounty.net</a:t>
            </a:r>
            <a:r>
              <a:rPr lang="en-US" sz="2000" dirty="0" smtClean="0">
                <a:latin typeface="Franklin Gothic Medium" panose="020B0603020102020204" pitchFamily="34" charset="0"/>
              </a:rPr>
              <a:t> (click on “2019 Budget”)</a:t>
            </a:r>
            <a:endParaRPr lang="en-US" sz="2000" dirty="0"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315200" cy="4648199"/>
          </a:xfrm>
        </p:spPr>
        <p:txBody>
          <a:bodyPr>
            <a:normAutofit fontScale="92500"/>
          </a:bodyPr>
          <a:lstStyle/>
          <a:p>
            <a:pPr lvl="1"/>
            <a:r>
              <a:rPr lang="en-US" sz="2600" dirty="0" smtClean="0">
                <a:latin typeface="Franklin Gothic Book" panose="020B0503020102020204" pitchFamily="34" charset="0"/>
              </a:rPr>
              <a:t>Public Defender</a:t>
            </a:r>
          </a:p>
          <a:p>
            <a:pPr lvl="1"/>
            <a:r>
              <a:rPr lang="en-US" sz="2600" dirty="0" smtClean="0">
                <a:latin typeface="Franklin Gothic Book" panose="020B0503020102020204" pitchFamily="34" charset="0"/>
              </a:rPr>
              <a:t>4 Corrections Deputies</a:t>
            </a:r>
          </a:p>
          <a:p>
            <a:pPr lvl="1"/>
            <a:r>
              <a:rPr lang="en-US" sz="2600" dirty="0" smtClean="0">
                <a:latin typeface="Franklin Gothic Book" panose="020B0503020102020204" pitchFamily="34" charset="0"/>
              </a:rPr>
              <a:t>Inmate Tracking </a:t>
            </a:r>
            <a:r>
              <a:rPr lang="en-US" sz="2600" dirty="0">
                <a:latin typeface="Franklin Gothic Book" panose="020B0503020102020204" pitchFamily="34" charset="0"/>
              </a:rPr>
              <a:t>S</a:t>
            </a:r>
            <a:r>
              <a:rPr lang="en-US" sz="2600" dirty="0" smtClean="0">
                <a:latin typeface="Franklin Gothic Book" panose="020B0503020102020204" pitchFamily="34" charset="0"/>
              </a:rPr>
              <a:t>ystem</a:t>
            </a:r>
          </a:p>
          <a:p>
            <a:pPr lvl="1"/>
            <a:r>
              <a:rPr lang="en-US" sz="2600" dirty="0" smtClean="0">
                <a:latin typeface="Franklin Gothic Book" panose="020B0503020102020204" pitchFamily="34" charset="0"/>
              </a:rPr>
              <a:t>Embedded Social Worker</a:t>
            </a:r>
          </a:p>
          <a:p>
            <a:pPr lvl="1"/>
            <a:r>
              <a:rPr lang="en-US" sz="2600" dirty="0" smtClean="0">
                <a:latin typeface="Franklin Gothic Book" panose="020B0503020102020204" pitchFamily="34" charset="0"/>
              </a:rPr>
              <a:t>Probation Officer</a:t>
            </a:r>
          </a:p>
          <a:p>
            <a:pPr lvl="1"/>
            <a:r>
              <a:rPr lang="en-US" sz="2600" dirty="0" smtClean="0">
                <a:latin typeface="Franklin Gothic Book" panose="020B0503020102020204" pitchFamily="34" charset="0"/>
              </a:rPr>
              <a:t>Deputy Prosecuting Attorney (NSBHO, Half Time)</a:t>
            </a:r>
          </a:p>
          <a:p>
            <a:pPr lvl="1"/>
            <a:r>
              <a:rPr lang="en-US" sz="2600" dirty="0" smtClean="0">
                <a:latin typeface="Franklin Gothic Book" panose="020B0503020102020204" pitchFamily="34" charset="0"/>
              </a:rPr>
              <a:t>Radio Infrastructure</a:t>
            </a:r>
          </a:p>
          <a:p>
            <a:pPr lvl="1"/>
            <a:r>
              <a:rPr lang="en-US" sz="2600" dirty="0" err="1" smtClean="0">
                <a:latin typeface="Franklin Gothic Book" panose="020B0503020102020204" pitchFamily="34" charset="0"/>
              </a:rPr>
              <a:t>Spillman</a:t>
            </a:r>
            <a:r>
              <a:rPr lang="en-US" sz="2600" dirty="0" smtClean="0">
                <a:latin typeface="Franklin Gothic Book" panose="020B0503020102020204" pitchFamily="34" charset="0"/>
              </a:rPr>
              <a:t> and 911 Dispatch System</a:t>
            </a:r>
          </a:p>
          <a:p>
            <a:pPr lvl="1"/>
            <a:r>
              <a:rPr lang="en-US" sz="2600" dirty="0" smtClean="0">
                <a:latin typeface="Franklin Gothic Book" panose="020B0503020102020204" pitchFamily="34" charset="0"/>
              </a:rPr>
              <a:t>Expand Courthouse </a:t>
            </a:r>
            <a:r>
              <a:rPr lang="en-US" sz="2600" dirty="0">
                <a:latin typeface="Franklin Gothic Book" panose="020B0503020102020204" pitchFamily="34" charset="0"/>
              </a:rPr>
              <a:t>S</a:t>
            </a:r>
            <a:r>
              <a:rPr lang="en-US" sz="2600" dirty="0" smtClean="0">
                <a:latin typeface="Franklin Gothic Book" panose="020B0503020102020204" pitchFamily="34" charset="0"/>
              </a:rPr>
              <a:t>ecurity</a:t>
            </a:r>
          </a:p>
          <a:p>
            <a:pPr lvl="1"/>
            <a:r>
              <a:rPr lang="en-US" sz="2600" dirty="0">
                <a:latin typeface="Franklin Gothic Book" panose="020B0503020102020204" pitchFamily="34" charset="0"/>
              </a:rPr>
              <a:t>Access Control and </a:t>
            </a:r>
            <a:r>
              <a:rPr lang="en-US" sz="2600" dirty="0" smtClean="0">
                <a:latin typeface="Franklin Gothic Book" panose="020B0503020102020204" pitchFamily="34" charset="0"/>
              </a:rPr>
              <a:t>Cameras</a:t>
            </a:r>
            <a:endParaRPr lang="en-US" sz="2600" dirty="0">
              <a:latin typeface="Franklin Gothic Book" panose="020B05030201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48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/>
          <a:lstStyle/>
          <a:p>
            <a:pPr algn="l"/>
            <a:r>
              <a:rPr lang="en-US" dirty="0" smtClean="0">
                <a:latin typeface="Franklin Gothic Medium" panose="020B0603020102020204" pitchFamily="34" charset="0"/>
              </a:rPr>
              <a:t>2019 Budget Message: </a:t>
            </a:r>
            <a:r>
              <a:rPr lang="en-US" sz="2400" dirty="0" smtClean="0">
                <a:latin typeface="Franklin Gothic Medium" panose="020B0603020102020204" pitchFamily="34" charset="0"/>
              </a:rPr>
              <a:t>(cont.)</a:t>
            </a:r>
            <a:endParaRPr lang="en-US" sz="2400" dirty="0"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6781800" cy="5029200"/>
          </a:xfrm>
        </p:spPr>
        <p:txBody>
          <a:bodyPr>
            <a:normAutofit/>
          </a:bodyPr>
          <a:lstStyle/>
          <a:p>
            <a:pPr lvl="1"/>
            <a:r>
              <a:rPr lang="en-US" sz="2600" dirty="0" smtClean="0">
                <a:latin typeface="Franklin Gothic Book" panose="020B0503020102020204" pitchFamily="34" charset="0"/>
              </a:rPr>
              <a:t>Security Specialist</a:t>
            </a:r>
          </a:p>
          <a:p>
            <a:pPr lvl="1"/>
            <a:r>
              <a:rPr lang="en-US" sz="2600" dirty="0" smtClean="0">
                <a:latin typeface="Franklin Gothic Book" panose="020B0503020102020204" pitchFamily="34" charset="0"/>
              </a:rPr>
              <a:t>Permitting Software</a:t>
            </a:r>
            <a:endParaRPr lang="en-US" sz="4000" b="1" dirty="0" smtClean="0">
              <a:latin typeface="Franklin Gothic Book" panose="020B0503020102020204" pitchFamily="34" charset="0"/>
            </a:endParaRPr>
          </a:p>
          <a:p>
            <a:pPr lvl="1"/>
            <a:r>
              <a:rPr lang="en-US" sz="2600" dirty="0" smtClean="0">
                <a:latin typeface="Franklin Gothic Book" panose="020B0503020102020204" pitchFamily="34" charset="0"/>
              </a:rPr>
              <a:t>Stabilization </a:t>
            </a:r>
            <a:r>
              <a:rPr lang="en-US" sz="2600" dirty="0">
                <a:latin typeface="Franklin Gothic Book" panose="020B0503020102020204" pitchFamily="34" charset="0"/>
              </a:rPr>
              <a:t>C</a:t>
            </a:r>
            <a:r>
              <a:rPr lang="en-US" sz="2600" dirty="0" smtClean="0">
                <a:latin typeface="Franklin Gothic Book" panose="020B0503020102020204" pitchFamily="34" charset="0"/>
              </a:rPr>
              <a:t>ampus</a:t>
            </a:r>
          </a:p>
          <a:p>
            <a:pPr lvl="1"/>
            <a:r>
              <a:rPr lang="en-US" sz="2600" dirty="0" smtClean="0">
                <a:latin typeface="Franklin Gothic Book" panose="020B0503020102020204" pitchFamily="34" charset="0"/>
              </a:rPr>
              <a:t>Veteran’s Housing</a:t>
            </a:r>
          </a:p>
          <a:p>
            <a:pPr lvl="1"/>
            <a:r>
              <a:rPr lang="en-US" sz="2600" dirty="0" smtClean="0">
                <a:latin typeface="Franklin Gothic Book" panose="020B0503020102020204" pitchFamily="34" charset="0"/>
              </a:rPr>
              <a:t>Housing for the Homeless</a:t>
            </a:r>
          </a:p>
          <a:p>
            <a:pPr lvl="1"/>
            <a:r>
              <a:rPr lang="en-US" dirty="0" smtClean="0">
                <a:latin typeface="Franklin Gothic Book" panose="020B0503020102020204" pitchFamily="34" charset="0"/>
              </a:rPr>
              <a:t>M/V </a:t>
            </a:r>
            <a:r>
              <a:rPr lang="en-US" dirty="0" err="1">
                <a:latin typeface="Franklin Gothic Book" panose="020B0503020102020204" pitchFamily="34" charset="0"/>
              </a:rPr>
              <a:t>Guemes</a:t>
            </a:r>
            <a:r>
              <a:rPr lang="en-US" dirty="0">
                <a:latin typeface="Franklin Gothic Book" panose="020B0503020102020204" pitchFamily="34" charset="0"/>
              </a:rPr>
              <a:t> R</a:t>
            </a:r>
            <a:r>
              <a:rPr lang="en-US" dirty="0" smtClean="0">
                <a:latin typeface="Franklin Gothic Book" panose="020B0503020102020204" pitchFamily="34" charset="0"/>
              </a:rPr>
              <a:t>eplacement</a:t>
            </a:r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57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Franklin Gothic Medium" panose="020B0603020102020204" pitchFamily="34" charset="0"/>
              </a:rPr>
              <a:t>Where do our Property Taxes go?</a:t>
            </a:r>
            <a:br>
              <a:rPr lang="en-US" dirty="0" smtClean="0">
                <a:latin typeface="Franklin Gothic Medium" panose="020B0603020102020204" pitchFamily="34" charset="0"/>
              </a:rPr>
            </a:br>
            <a:r>
              <a:rPr lang="en-US" sz="2000" dirty="0" smtClean="0">
                <a:latin typeface="Franklin Gothic Medium" panose="020B0603020102020204" pitchFamily="34" charset="0"/>
              </a:rPr>
              <a:t>(For every $1)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1462145"/>
              </p:ext>
            </p:extLst>
          </p:nvPr>
        </p:nvGraphicFramePr>
        <p:xfrm>
          <a:off x="1524000" y="1600200"/>
          <a:ext cx="6948488" cy="4419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7235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/>
          <a:lstStyle/>
          <a:p>
            <a:pPr algn="l"/>
            <a:r>
              <a:rPr lang="en-US" dirty="0" smtClean="0">
                <a:latin typeface="Franklin Gothic Medium" panose="020B0603020102020204" pitchFamily="34" charset="0"/>
              </a:rPr>
              <a:t>2019 Budget Process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latin typeface="Franklin Gothic Book" panose="020B0503020102020204" pitchFamily="34" charset="0"/>
              </a:rPr>
              <a:t>July 9</a:t>
            </a:r>
            <a:r>
              <a:rPr lang="en-US" dirty="0" smtClean="0">
                <a:latin typeface="Franklin Gothic Book" panose="020B0503020102020204" pitchFamily="34" charset="0"/>
              </a:rPr>
              <a:t> 		Budget Call</a:t>
            </a:r>
          </a:p>
          <a:p>
            <a:r>
              <a:rPr lang="en-US" b="1" dirty="0">
                <a:latin typeface="Franklin Gothic Book" panose="020B0503020102020204" pitchFamily="34" charset="0"/>
              </a:rPr>
              <a:t>August </a:t>
            </a:r>
            <a:r>
              <a:rPr lang="en-US" b="1" dirty="0" smtClean="0">
                <a:latin typeface="Franklin Gothic Book" panose="020B0503020102020204" pitchFamily="34" charset="0"/>
              </a:rPr>
              <a:t>15		</a:t>
            </a:r>
            <a:r>
              <a:rPr lang="en-US" dirty="0" smtClean="0">
                <a:latin typeface="Franklin Gothic Book" panose="020B0503020102020204" pitchFamily="34" charset="0"/>
              </a:rPr>
              <a:t>Departments submitted 					budgets</a:t>
            </a:r>
          </a:p>
          <a:p>
            <a:r>
              <a:rPr lang="en-US" b="1" dirty="0" smtClean="0">
                <a:latin typeface="Franklin Gothic Book" panose="020B0503020102020204" pitchFamily="34" charset="0"/>
              </a:rPr>
              <a:t>October 8-12	</a:t>
            </a:r>
            <a:r>
              <a:rPr lang="en-US" dirty="0" smtClean="0">
                <a:latin typeface="Franklin Gothic Book" panose="020B0503020102020204" pitchFamily="34" charset="0"/>
              </a:rPr>
              <a:t>Department meetings with 				Board of County 						Commissioners</a:t>
            </a:r>
          </a:p>
          <a:p>
            <a:r>
              <a:rPr lang="en-US" b="1" dirty="0">
                <a:latin typeface="Franklin Gothic Book" panose="020B0503020102020204" pitchFamily="34" charset="0"/>
              </a:rPr>
              <a:t>November </a:t>
            </a:r>
            <a:r>
              <a:rPr lang="en-US" b="1" dirty="0" smtClean="0">
                <a:latin typeface="Franklin Gothic Book" panose="020B0503020102020204" pitchFamily="34" charset="0"/>
              </a:rPr>
              <a:t>5	</a:t>
            </a:r>
            <a:r>
              <a:rPr lang="en-US" dirty="0" smtClean="0">
                <a:latin typeface="Franklin Gothic Book" panose="020B0503020102020204" pitchFamily="34" charset="0"/>
              </a:rPr>
              <a:t>Preliminary Budgets Available</a:t>
            </a:r>
          </a:p>
          <a:p>
            <a:r>
              <a:rPr lang="en-US" b="1" dirty="0">
                <a:latin typeface="Franklin Gothic Book" panose="020B0503020102020204" pitchFamily="34" charset="0"/>
              </a:rPr>
              <a:t>November </a:t>
            </a:r>
            <a:r>
              <a:rPr lang="en-US" b="1" dirty="0" smtClean="0">
                <a:latin typeface="Franklin Gothic Book" panose="020B0503020102020204" pitchFamily="34" charset="0"/>
              </a:rPr>
              <a:t>19	</a:t>
            </a:r>
            <a:r>
              <a:rPr lang="en-US" dirty="0" smtClean="0">
                <a:latin typeface="Franklin Gothic Book" panose="020B0503020102020204" pitchFamily="34" charset="0"/>
              </a:rPr>
              <a:t>Public testimony on the 					Preliminary Budgets and Tax 				Levies</a:t>
            </a:r>
          </a:p>
          <a:p>
            <a:r>
              <a:rPr lang="en-US" b="1" dirty="0" smtClean="0">
                <a:latin typeface="Franklin Gothic Book" panose="020B0503020102020204" pitchFamily="34" charset="0"/>
              </a:rPr>
              <a:t>December 3	</a:t>
            </a:r>
            <a:r>
              <a:rPr lang="en-US" dirty="0" smtClean="0">
                <a:latin typeface="Franklin Gothic Book" panose="020B0503020102020204" pitchFamily="34" charset="0"/>
              </a:rPr>
              <a:t>Public Hearing and possible 				adoption of the 2019 Budgets				and </a:t>
            </a:r>
            <a:r>
              <a:rPr lang="en-US" dirty="0">
                <a:latin typeface="Franklin Gothic Book" panose="020B0503020102020204" pitchFamily="34" charset="0"/>
              </a:rPr>
              <a:t>Tax Levies</a:t>
            </a:r>
          </a:p>
          <a:p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8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Franklin Gothic Medium" panose="020B0603020102020204" pitchFamily="34" charset="0"/>
              </a:rPr>
              <a:t>Where does the money go </a:t>
            </a:r>
            <a:br>
              <a:rPr lang="en-US" dirty="0" smtClean="0">
                <a:latin typeface="Franklin Gothic Medium" panose="020B0603020102020204" pitchFamily="34" charset="0"/>
              </a:rPr>
            </a:br>
            <a:r>
              <a:rPr lang="en-US" dirty="0" smtClean="0">
                <a:latin typeface="Franklin Gothic Medium" panose="020B0603020102020204" pitchFamily="34" charset="0"/>
              </a:rPr>
              <a:t>within the County? </a:t>
            </a:r>
            <a:br>
              <a:rPr lang="en-US" dirty="0" smtClean="0">
                <a:latin typeface="Franklin Gothic Medium" panose="020B0603020102020204" pitchFamily="34" charset="0"/>
              </a:rPr>
            </a:br>
            <a:r>
              <a:rPr lang="en-US" sz="2000" dirty="0" smtClean="0">
                <a:latin typeface="Franklin Gothic Medium" panose="020B0603020102020204" pitchFamily="34" charset="0"/>
              </a:rPr>
              <a:t>(For every $1)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8565830"/>
              </p:ext>
            </p:extLst>
          </p:nvPr>
        </p:nvGraphicFramePr>
        <p:xfrm>
          <a:off x="1447800" y="1828800"/>
          <a:ext cx="70104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1190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Franklin Gothic Medium" panose="020B0603020102020204" pitchFamily="34" charset="0"/>
              </a:rPr>
              <a:t>Property Tax Levies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5000" y="6210300"/>
            <a:ext cx="594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*General Levy includes Veterans Relief and Mental Health</a:t>
            </a:r>
            <a:endParaRPr lang="en-US" sz="14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2726378"/>
              </p:ext>
            </p:extLst>
          </p:nvPr>
        </p:nvGraphicFramePr>
        <p:xfrm>
          <a:off x="1476375" y="1334595"/>
          <a:ext cx="6981825" cy="4764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635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554162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Franklin Gothic Medium" panose="020B0603020102020204" pitchFamily="34" charset="0"/>
              </a:rPr>
              <a:t>Public Hearing to Consider</a:t>
            </a:r>
            <a:br>
              <a:rPr lang="en-US" dirty="0" smtClean="0">
                <a:latin typeface="Franklin Gothic Medium" panose="020B0603020102020204" pitchFamily="34" charset="0"/>
              </a:rPr>
            </a:br>
            <a:r>
              <a:rPr lang="en-US" dirty="0" smtClean="0">
                <a:latin typeface="Franklin Gothic Medium" panose="020B0603020102020204" pitchFamily="34" charset="0"/>
              </a:rPr>
              <a:t>Budget and Levy Adoption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8766" y="1676400"/>
            <a:ext cx="6781800" cy="4648199"/>
          </a:xfrm>
        </p:spPr>
        <p:txBody>
          <a:bodyPr>
            <a:normAutofit/>
          </a:bodyPr>
          <a:lstStyle/>
          <a:p>
            <a:endParaRPr lang="en-US" sz="1200" b="1" dirty="0" smtClean="0">
              <a:latin typeface="Franklin Gothic Book" panose="020B05030201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4000" b="1" dirty="0" smtClean="0">
                <a:latin typeface="Franklin Gothic Book" panose="020B0503020102020204" pitchFamily="34" charset="0"/>
              </a:rPr>
              <a:t>December 3</a:t>
            </a:r>
            <a:r>
              <a:rPr lang="en-US" sz="4000" b="1" baseline="30000" dirty="0" smtClean="0">
                <a:latin typeface="Franklin Gothic Book" panose="020B0503020102020204" pitchFamily="34" charset="0"/>
              </a:rPr>
              <a:t>rd</a:t>
            </a:r>
            <a:r>
              <a:rPr lang="en-US" sz="4000" b="1" dirty="0" smtClean="0">
                <a:latin typeface="Franklin Gothic Book" panose="020B0503020102020204" pitchFamily="34" charset="0"/>
              </a:rPr>
              <a:t>, 10:00 </a:t>
            </a:r>
            <a:r>
              <a:rPr lang="en-US" sz="4000" b="1" dirty="0">
                <a:latin typeface="Franklin Gothic Book" panose="020B0503020102020204" pitchFamily="34" charset="0"/>
              </a:rPr>
              <a:t>a.m. </a:t>
            </a:r>
            <a:endParaRPr lang="en-US" sz="4000" b="1" dirty="0" smtClean="0">
              <a:latin typeface="Franklin Gothic Book" panose="020B05030201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4000" b="1" dirty="0" smtClean="0">
                <a:latin typeface="Franklin Gothic Book" panose="020B0503020102020204" pitchFamily="34" charset="0"/>
              </a:rPr>
              <a:t>Commissioners Hearing                      Room</a:t>
            </a:r>
            <a:endParaRPr lang="en-US" sz="4000" b="1" dirty="0">
              <a:latin typeface="Franklin Gothic Book" panose="020B05030201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68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66800" y="2209800"/>
            <a:ext cx="7772400" cy="136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8000" dirty="0" smtClean="0">
                <a:latin typeface="Franklin Gothic Medium" panose="020B0603020102020204" pitchFamily="34" charset="0"/>
              </a:rPr>
              <a:t>Public Comment</a:t>
            </a:r>
            <a:endParaRPr lang="en-US" sz="8000" dirty="0">
              <a:latin typeface="Franklin Gothic Medium" panose="020B06030201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88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/>
          <a:lstStyle/>
          <a:p>
            <a:pPr algn="l"/>
            <a:r>
              <a:rPr lang="en-US" dirty="0" smtClean="0">
                <a:latin typeface="Franklin Gothic Medium" panose="020B0603020102020204" pitchFamily="34" charset="0"/>
              </a:rPr>
              <a:t>County Budget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Franklin Gothic Book" panose="020B0503020102020204" pitchFamily="34" charset="0"/>
              </a:rPr>
              <a:t>Counties are required by law to provide essential services, including law enforcement, prosecution, public defense, court systems, jails, elections, and </a:t>
            </a:r>
            <a:r>
              <a:rPr lang="en-US" dirty="0" smtClean="0">
                <a:latin typeface="Franklin Gothic Book" panose="020B0503020102020204" pitchFamily="34" charset="0"/>
              </a:rPr>
              <a:t>property assessments.</a:t>
            </a:r>
            <a:endParaRPr lang="en-US" dirty="0">
              <a:latin typeface="Franklin Gothic Book" panose="020B0503020102020204" pitchFamily="34" charset="0"/>
            </a:endParaRPr>
          </a:p>
          <a:p>
            <a:r>
              <a:rPr lang="en-US" dirty="0" smtClean="0">
                <a:latin typeface="Franklin Gothic Book" panose="020B0503020102020204" pitchFamily="34" charset="0"/>
              </a:rPr>
              <a:t>Property Tax, our single largest revenue source, is statutorily limited to 1% increase plus revenue from New Construction</a:t>
            </a:r>
          </a:p>
          <a:p>
            <a:r>
              <a:rPr lang="en-US" dirty="0" smtClean="0">
                <a:latin typeface="Franklin Gothic Book" panose="020B0503020102020204" pitchFamily="34" charset="0"/>
              </a:rPr>
              <a:t>Increasing costs for essential services exceeds 3% annually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61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Franklin Gothic Medium" panose="020B0603020102020204" pitchFamily="34" charset="0"/>
              </a:rPr>
              <a:t>Countywide Services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3184" y="1699419"/>
            <a:ext cx="3581400" cy="3657600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Franklin Gothic Book" panose="020B0503020102020204" pitchFamily="34" charset="0"/>
              </a:rPr>
              <a:t>Jail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Superior Court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Court Filings (Clerk)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Prosecutor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Juvenile Court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Death Investigations and Autopsies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Defense and Adjudication of Felons</a:t>
            </a:r>
          </a:p>
          <a:p>
            <a:endParaRPr lang="en-US" sz="1600" dirty="0" smtClean="0">
              <a:latin typeface="Franklin Gothic Book" panose="020B0503020102020204" pitchFamily="34" charset="0"/>
            </a:endParaRP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Public Health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Senior Services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Low-Income/Homeless Housing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Mental Health and Chemical Dependency Services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Development Disabilities  Services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699419"/>
            <a:ext cx="3581400" cy="3429000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Franklin Gothic Book" panose="020B0503020102020204" pitchFamily="34" charset="0"/>
              </a:rPr>
              <a:t>Assessment of Property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Property Tax Collection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Licensing and Document Recording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Treasurer for Most Local Governments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General Administration</a:t>
            </a:r>
          </a:p>
          <a:p>
            <a:endParaRPr lang="en-US" sz="1600" dirty="0">
              <a:latin typeface="Franklin Gothic Book" panose="020B0503020102020204" pitchFamily="34" charset="0"/>
            </a:endParaRP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Emergency Management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Emergency Medical Services</a:t>
            </a:r>
          </a:p>
          <a:p>
            <a:endParaRPr lang="en-US" sz="1600" dirty="0">
              <a:latin typeface="Franklin Gothic Book" panose="020B0503020102020204" pitchFamily="34" charset="0"/>
            </a:endParaRP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Elections, Voter Registrations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Parks, Recreation, Fair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Historical Museum</a:t>
            </a:r>
          </a:p>
          <a:p>
            <a:r>
              <a:rPr lang="en-US" sz="1600" dirty="0" smtClean="0">
                <a:latin typeface="Franklin Gothic Book" panose="020B0503020102020204" pitchFamily="34" charset="0"/>
              </a:rPr>
              <a:t>Cooperative Extension</a:t>
            </a:r>
            <a:endParaRPr lang="en-US" sz="1600" dirty="0">
              <a:latin typeface="Franklin Gothic Book" panose="020B05030201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19726" y="1217583"/>
            <a:ext cx="6749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61% of General Fund expenses are for Countywide services</a:t>
            </a:r>
          </a:p>
        </p:txBody>
      </p:sp>
    </p:spTree>
    <p:extLst>
      <p:ext uri="{BB962C8B-B14F-4D97-AF65-F5344CB8AC3E}">
        <p14:creationId xmlns:p14="http://schemas.microsoft.com/office/powerpoint/2010/main" val="292948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/>
          <a:lstStyle/>
          <a:p>
            <a:pPr algn="l"/>
            <a:r>
              <a:rPr lang="en-US" dirty="0" smtClean="0">
                <a:latin typeface="Franklin Gothic Medium" panose="020B0603020102020204" pitchFamily="34" charset="0"/>
              </a:rPr>
              <a:t>All </a:t>
            </a:r>
            <a:r>
              <a:rPr lang="en-US" dirty="0" smtClean="0">
                <a:latin typeface="Franklin Gothic Medium" panose="020B0603020102020204" pitchFamily="34" charset="0"/>
              </a:rPr>
              <a:t>County </a:t>
            </a:r>
            <a:r>
              <a:rPr lang="en-US" dirty="0" smtClean="0">
                <a:latin typeface="Franklin Gothic Medium" panose="020B0603020102020204" pitchFamily="34" charset="0"/>
              </a:rPr>
              <a:t>Funds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6781800" cy="4648199"/>
          </a:xfrm>
        </p:spPr>
        <p:txBody>
          <a:bodyPr>
            <a:normAutofit fontScale="62500" lnSpcReduction="20000"/>
          </a:bodyPr>
          <a:lstStyle/>
          <a:p>
            <a:r>
              <a:rPr lang="en-US" sz="4000" b="1" dirty="0" smtClean="0">
                <a:latin typeface="Franklin Gothic Book" panose="020B0503020102020204" pitchFamily="34" charset="0"/>
              </a:rPr>
              <a:t>General Fund (1)</a:t>
            </a:r>
          </a:p>
          <a:p>
            <a:pPr lvl="1"/>
            <a:r>
              <a:rPr lang="en-US" sz="2600" dirty="0" smtClean="0">
                <a:latin typeface="Franklin Gothic Book" panose="020B0503020102020204" pitchFamily="34" charset="0"/>
              </a:rPr>
              <a:t>Everything not accounted for in a different fund</a:t>
            </a:r>
            <a:endParaRPr lang="en-US" sz="2600" dirty="0">
              <a:latin typeface="Franklin Gothic Book" panose="020B0503020102020204" pitchFamily="34" charset="0"/>
            </a:endParaRPr>
          </a:p>
          <a:p>
            <a:r>
              <a:rPr lang="en-US" sz="4000" b="1" dirty="0" smtClean="0">
                <a:latin typeface="Franklin Gothic Book" panose="020B0503020102020204" pitchFamily="34" charset="0"/>
              </a:rPr>
              <a:t>Special Revenue Funds (36)</a:t>
            </a:r>
          </a:p>
          <a:p>
            <a:pPr lvl="1"/>
            <a:r>
              <a:rPr lang="en-US" sz="2600" dirty="0" smtClean="0">
                <a:latin typeface="Franklin Gothic Book" panose="020B0503020102020204" pitchFamily="34" charset="0"/>
              </a:rPr>
              <a:t>Restricted </a:t>
            </a:r>
            <a:r>
              <a:rPr lang="en-US" sz="2600" dirty="0">
                <a:latin typeface="Franklin Gothic Book" panose="020B0503020102020204" pitchFamily="34" charset="0"/>
              </a:rPr>
              <a:t>for a specific purpose other than debt or capital</a:t>
            </a:r>
          </a:p>
          <a:p>
            <a:r>
              <a:rPr lang="en-US" sz="4000" b="1" dirty="0" smtClean="0">
                <a:latin typeface="Franklin Gothic Book" panose="020B0503020102020204" pitchFamily="34" charset="0"/>
              </a:rPr>
              <a:t>Debt Service Fund (1)</a:t>
            </a:r>
          </a:p>
          <a:p>
            <a:pPr lvl="1"/>
            <a:r>
              <a:rPr lang="en-US" sz="2600" dirty="0" smtClean="0">
                <a:latin typeface="Franklin Gothic Book" panose="020B0503020102020204" pitchFamily="34" charset="0"/>
              </a:rPr>
              <a:t>Principal and interest payments on debt</a:t>
            </a:r>
          </a:p>
          <a:p>
            <a:r>
              <a:rPr lang="en-US" sz="4000" b="1" dirty="0" smtClean="0">
                <a:latin typeface="Franklin Gothic Book" panose="020B0503020102020204" pitchFamily="34" charset="0"/>
              </a:rPr>
              <a:t>Capital Funds (4)</a:t>
            </a:r>
            <a:endParaRPr lang="en-US" sz="4000" b="1" dirty="0">
              <a:latin typeface="Franklin Gothic Book" panose="020B0503020102020204" pitchFamily="34" charset="0"/>
            </a:endParaRPr>
          </a:p>
          <a:p>
            <a:pPr lvl="1"/>
            <a:r>
              <a:rPr lang="en-US" sz="2600" dirty="0" smtClean="0">
                <a:latin typeface="Franklin Gothic Book" panose="020B0503020102020204" pitchFamily="34" charset="0"/>
              </a:rPr>
              <a:t>Acquisition or construction of capital facilities or other assets</a:t>
            </a:r>
          </a:p>
          <a:p>
            <a:r>
              <a:rPr lang="en-US" sz="4000" b="1" dirty="0" smtClean="0">
                <a:latin typeface="Franklin Gothic Book" panose="020B0503020102020204" pitchFamily="34" charset="0"/>
              </a:rPr>
              <a:t>Enterprise Funds (3)</a:t>
            </a:r>
            <a:endParaRPr lang="en-US" sz="4000" b="1" dirty="0">
              <a:latin typeface="Franklin Gothic Book" panose="020B0503020102020204" pitchFamily="34" charset="0"/>
            </a:endParaRPr>
          </a:p>
          <a:p>
            <a:pPr lvl="1"/>
            <a:r>
              <a:rPr lang="en-US" sz="2600" dirty="0" smtClean="0">
                <a:latin typeface="Franklin Gothic Book" panose="020B0503020102020204" pitchFamily="34" charset="0"/>
              </a:rPr>
              <a:t>Activities for which a fee is charged to external users</a:t>
            </a:r>
            <a:endParaRPr lang="en-US" sz="2600" dirty="0">
              <a:latin typeface="Franklin Gothic Book" panose="020B0503020102020204" pitchFamily="34" charset="0"/>
            </a:endParaRPr>
          </a:p>
          <a:p>
            <a:r>
              <a:rPr lang="en-US" sz="4000" b="1" dirty="0" smtClean="0">
                <a:latin typeface="Franklin Gothic Book" panose="020B0503020102020204" pitchFamily="34" charset="0"/>
              </a:rPr>
              <a:t>Internal Service Funds (4)</a:t>
            </a:r>
            <a:endParaRPr lang="en-US" sz="4000" b="1" dirty="0">
              <a:latin typeface="Franklin Gothic Book" panose="020B0503020102020204" pitchFamily="34" charset="0"/>
            </a:endParaRPr>
          </a:p>
          <a:p>
            <a:pPr lvl="1"/>
            <a:r>
              <a:rPr lang="en-US" sz="2600" dirty="0" smtClean="0">
                <a:latin typeface="Franklin Gothic Book" panose="020B0503020102020204" pitchFamily="34" charset="0"/>
              </a:rPr>
              <a:t>Provide service within our government, or to other governments, on a cost reimbursement basis</a:t>
            </a:r>
            <a:endParaRPr lang="en-US" b="1" dirty="0" smtClean="0">
              <a:latin typeface="Franklin Gothic Book" panose="020B05030201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4000" b="1" dirty="0" smtClean="0">
                <a:latin typeface="Franklin Gothic Book" panose="020B0503020102020204" pitchFamily="34" charset="0"/>
              </a:rPr>
              <a:t>Component Unit of Government </a:t>
            </a:r>
            <a:r>
              <a:rPr lang="en-US" sz="4000" b="1" dirty="0">
                <a:latin typeface="Franklin Gothic Book" panose="020B0503020102020204" pitchFamily="34" charset="0"/>
              </a:rPr>
              <a:t>(1)</a:t>
            </a:r>
          </a:p>
          <a:p>
            <a:pPr lvl="1"/>
            <a:r>
              <a:rPr lang="en-US" sz="2600" dirty="0" smtClean="0">
                <a:latin typeface="Franklin Gothic Book" panose="020B0503020102020204" pitchFamily="34" charset="0"/>
              </a:rPr>
              <a:t>Dissolving in 2019</a:t>
            </a:r>
            <a:endParaRPr lang="en-US" sz="2600" dirty="0">
              <a:latin typeface="Franklin Gothic Book" panose="020B0503020102020204" pitchFamily="34" charset="0"/>
            </a:endParaRPr>
          </a:p>
          <a:p>
            <a:pPr lvl="1"/>
            <a:endParaRPr lang="en-US" sz="2600" dirty="0" smtClean="0">
              <a:latin typeface="Franklin Gothic Book" panose="020B05030201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27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Franklin Gothic Medium" panose="020B0603020102020204" pitchFamily="34" charset="0"/>
              </a:rPr>
              <a:t>County Budget – All Funds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4426104"/>
              </p:ext>
            </p:extLst>
          </p:nvPr>
        </p:nvGraphicFramePr>
        <p:xfrm>
          <a:off x="1905000" y="1600200"/>
          <a:ext cx="6705600" cy="4457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4143141"/>
              </p:ext>
            </p:extLst>
          </p:nvPr>
        </p:nvGraphicFramePr>
        <p:xfrm>
          <a:off x="1524000" y="1710531"/>
          <a:ext cx="6858000" cy="4347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86060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Franklin Gothic Book" panose="020B0503020102020204" pitchFamily="34" charset="0"/>
              </a:rPr>
              <a:t>Special Revenue Funds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0618" y="1219200"/>
            <a:ext cx="3581400" cy="4876800"/>
          </a:xfrm>
        </p:spPr>
        <p:txBody>
          <a:bodyPr>
            <a:noAutofit/>
          </a:bodyPr>
          <a:lstStyle/>
          <a:p>
            <a:r>
              <a:rPr lang="en-US" sz="1400" dirty="0">
                <a:latin typeface="Franklin Gothic Book" panose="020B0503020102020204" pitchFamily="34" charset="0"/>
              </a:rPr>
              <a:t>Public </a:t>
            </a:r>
            <a:r>
              <a:rPr lang="en-US" sz="1400" dirty="0" smtClean="0">
                <a:latin typeface="Franklin Gothic Book" panose="020B0503020102020204" pitchFamily="34" charset="0"/>
              </a:rPr>
              <a:t>Health ($3,765,915)</a:t>
            </a:r>
            <a:endParaRPr lang="en-US" sz="1400" dirty="0">
              <a:latin typeface="Franklin Gothic Book" panose="020B0503020102020204" pitchFamily="34" charset="0"/>
            </a:endParaRP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Special Paths ($369,865)</a:t>
            </a:r>
          </a:p>
          <a:p>
            <a:r>
              <a:rPr lang="en-US" sz="1400" dirty="0">
                <a:latin typeface="Franklin Gothic Book" panose="020B0503020102020204" pitchFamily="34" charset="0"/>
              </a:rPr>
              <a:t>Emergency </a:t>
            </a:r>
            <a:r>
              <a:rPr lang="en-US" sz="1400" dirty="0" smtClean="0">
                <a:latin typeface="Franklin Gothic Book" panose="020B0503020102020204" pitchFamily="34" charset="0"/>
              </a:rPr>
              <a:t>Management ($696,223)</a:t>
            </a:r>
            <a:endParaRPr lang="en-US" sz="1400" dirty="0">
              <a:latin typeface="Franklin Gothic Book" panose="020B0503020102020204" pitchFamily="34" charset="0"/>
            </a:endParaRP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Fairgrounds ($391,110)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Veterans Relief ($893,019)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Law Library ($144,838)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River Improvement ($1,579,426)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Treasurer’s O&amp;M (no budget required)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Centennial Document Preservation ($124,418)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Elections ($719,632)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Parks &amp; Recreation ($1,737,081)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Substance Abuse ($569,961)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Mental Health / Developmental Disability ($11,197,639)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County Roads ($25,931,655)</a:t>
            </a:r>
          </a:p>
          <a:p>
            <a:r>
              <a:rPr lang="en-US" sz="1400" dirty="0">
                <a:latin typeface="Franklin Gothic Book" panose="020B0503020102020204" pitchFamily="34" charset="0"/>
              </a:rPr>
              <a:t>Senior </a:t>
            </a:r>
            <a:r>
              <a:rPr lang="en-US" sz="1400" dirty="0" smtClean="0">
                <a:latin typeface="Franklin Gothic Book" panose="020B0503020102020204" pitchFamily="34" charset="0"/>
              </a:rPr>
              <a:t>Services ($2,561,986)</a:t>
            </a:r>
            <a:endParaRPr lang="en-US" sz="1400" dirty="0">
              <a:latin typeface="Franklin Gothic Book" panose="020B0503020102020204" pitchFamily="34" charset="0"/>
            </a:endParaRPr>
          </a:p>
          <a:p>
            <a:r>
              <a:rPr lang="en-US" sz="1400" dirty="0">
                <a:latin typeface="Franklin Gothic Book" panose="020B0503020102020204" pitchFamily="34" charset="0"/>
              </a:rPr>
              <a:t>Convention </a:t>
            </a:r>
            <a:r>
              <a:rPr lang="en-US" sz="1400" dirty="0" smtClean="0">
                <a:latin typeface="Franklin Gothic Book" panose="020B0503020102020204" pitchFamily="34" charset="0"/>
              </a:rPr>
              <a:t>Center ($421,304)</a:t>
            </a:r>
            <a:endParaRPr lang="en-US" sz="1400" dirty="0">
              <a:latin typeface="Franklin Gothic Book" panose="020B0503020102020204" pitchFamily="34" charset="0"/>
            </a:endParaRPr>
          </a:p>
          <a:p>
            <a:r>
              <a:rPr lang="en-US" sz="1400" dirty="0">
                <a:latin typeface="Franklin Gothic Book" panose="020B0503020102020204" pitchFamily="34" charset="0"/>
              </a:rPr>
              <a:t>Clean </a:t>
            </a:r>
            <a:r>
              <a:rPr lang="en-US" sz="1400" dirty="0" smtClean="0">
                <a:latin typeface="Franklin Gothic Book" panose="020B0503020102020204" pitchFamily="34" charset="0"/>
              </a:rPr>
              <a:t>Water ($1,834,505)</a:t>
            </a:r>
            <a:r>
              <a:rPr lang="en-US" sz="1400" dirty="0">
                <a:latin typeface="Franklin Gothic Book" panose="020B0503020102020204" pitchFamily="34" charset="0"/>
              </a:rPr>
              <a:t> </a:t>
            </a:r>
            <a:endParaRPr lang="en-US" sz="1400" dirty="0" smtClean="0">
              <a:latin typeface="Franklin Gothic Book" panose="020B0503020102020204" pitchFamily="34" charset="0"/>
            </a:endParaRPr>
          </a:p>
          <a:p>
            <a:endParaRPr lang="en-US" sz="1400" dirty="0"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36431"/>
            <a:ext cx="4076218" cy="5240569"/>
          </a:xfrm>
        </p:spPr>
        <p:txBody>
          <a:bodyPr>
            <a:noAutofit/>
          </a:bodyPr>
          <a:lstStyle/>
          <a:p>
            <a:r>
              <a:rPr lang="en-US" sz="1400" dirty="0">
                <a:latin typeface="Franklin Gothic Book" panose="020B0503020102020204" pitchFamily="34" charset="0"/>
              </a:rPr>
              <a:t>Conservation Futures ($2,023,029)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EMS </a:t>
            </a:r>
            <a:r>
              <a:rPr lang="en-US" sz="1400" dirty="0">
                <a:latin typeface="Franklin Gothic Book" panose="020B0503020102020204" pitchFamily="34" charset="0"/>
              </a:rPr>
              <a:t>($9,503,354)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Crime/Victim Services ($128,768)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Communication System ($5,469,800)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Water Quality ($310,031)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Planning &amp; Development Services (#3,644,011)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Lake Management </a:t>
            </a:r>
            <a:r>
              <a:rPr lang="en-US" sz="1400" dirty="0" err="1" smtClean="0">
                <a:latin typeface="Franklin Gothic Book" panose="020B0503020102020204" pitchFamily="34" charset="0"/>
              </a:rPr>
              <a:t>Dist</a:t>
            </a:r>
            <a:r>
              <a:rPr lang="en-US" sz="1400" dirty="0" smtClean="0">
                <a:latin typeface="Franklin Gothic Book" panose="020B0503020102020204" pitchFamily="34" charset="0"/>
              </a:rPr>
              <a:t> #1-4 ($170,487)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Edison Clean Water </a:t>
            </a:r>
            <a:r>
              <a:rPr lang="en-US" sz="1400" dirty="0" err="1" smtClean="0">
                <a:latin typeface="Franklin Gothic Book" panose="020B0503020102020204" pitchFamily="34" charset="0"/>
              </a:rPr>
              <a:t>Dist</a:t>
            </a:r>
            <a:r>
              <a:rPr lang="en-US" sz="1400" dirty="0" smtClean="0">
                <a:latin typeface="Franklin Gothic Book" panose="020B0503020102020204" pitchFamily="34" charset="0"/>
              </a:rPr>
              <a:t> ($68,036)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Drug Enforcement Cumulative Reserve ($3,000)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Boating Safety ($83,400)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Low Income Housing ($433,995)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Title III Projects($37,407)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Treasurer’s REET ($50,000)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Homeless Housing &amp; Assistance ($4,393,496)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Housing &amp; Community Development Revolving Loan ($281,000)</a:t>
            </a:r>
          </a:p>
          <a:p>
            <a:r>
              <a:rPr lang="en-US" sz="1400" dirty="0" smtClean="0">
                <a:latin typeface="Franklin Gothic Book" panose="020B0503020102020204" pitchFamily="34" charset="0"/>
              </a:rPr>
              <a:t>Interlocal Investigation ($305,100)</a:t>
            </a:r>
            <a:endParaRPr lang="en-US" sz="1400" dirty="0">
              <a:latin typeface="Franklin Gothic Book" panose="020B05030201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40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Franklin Gothic Book" panose="020B0503020102020204" pitchFamily="34" charset="0"/>
              </a:rPr>
              <a:t>Debt Service Fund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6544" y="1371600"/>
            <a:ext cx="4187456" cy="36576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Franklin Gothic Book" panose="020B0503020102020204" pitchFamily="34" charset="0"/>
              </a:rPr>
              <a:t>2018 </a:t>
            </a:r>
            <a:r>
              <a:rPr lang="en-US" sz="2400" u="sng" dirty="0" smtClean="0">
                <a:latin typeface="Franklin Gothic Book" panose="020B0503020102020204" pitchFamily="34" charset="0"/>
              </a:rPr>
              <a:t>Budget</a:t>
            </a:r>
          </a:p>
          <a:p>
            <a:pPr marL="0" indent="0">
              <a:buNone/>
            </a:pPr>
            <a:r>
              <a:rPr lang="en-US" sz="2400" dirty="0" smtClean="0">
                <a:latin typeface="Franklin Gothic Book" panose="020B0503020102020204" pitchFamily="34" charset="0"/>
              </a:rPr>
              <a:t>         Rev </a:t>
            </a:r>
            <a:r>
              <a:rPr lang="en-US" sz="2400" dirty="0">
                <a:latin typeface="Franklin Gothic Book" panose="020B0503020102020204" pitchFamily="34" charset="0"/>
              </a:rPr>
              <a:t>–</a:t>
            </a:r>
            <a:r>
              <a:rPr lang="en-US" sz="2400" dirty="0" smtClean="0">
                <a:latin typeface="Franklin Gothic Book" panose="020B0503020102020204" pitchFamily="34" charset="0"/>
              </a:rPr>
              <a:t> $4,444,220</a:t>
            </a:r>
          </a:p>
          <a:p>
            <a:pPr marL="0" indent="0">
              <a:buNone/>
            </a:pPr>
            <a:r>
              <a:rPr lang="en-US" sz="2400" dirty="0">
                <a:latin typeface="Franklin Gothic Book" panose="020B0503020102020204" pitchFamily="34" charset="0"/>
              </a:rPr>
              <a:t> </a:t>
            </a:r>
            <a:r>
              <a:rPr lang="en-US" sz="2400" dirty="0" smtClean="0">
                <a:latin typeface="Franklin Gothic Book" panose="020B0503020102020204" pitchFamily="34" charset="0"/>
              </a:rPr>
              <a:t>        </a:t>
            </a:r>
            <a:r>
              <a:rPr lang="en-US" sz="2400" dirty="0" err="1" smtClean="0">
                <a:latin typeface="Franklin Gothic Book" panose="020B0503020102020204" pitchFamily="34" charset="0"/>
              </a:rPr>
              <a:t>Exp</a:t>
            </a:r>
            <a:r>
              <a:rPr lang="en-US" sz="2400" dirty="0" smtClean="0">
                <a:latin typeface="Franklin Gothic Book" panose="020B0503020102020204" pitchFamily="34" charset="0"/>
              </a:rPr>
              <a:t> – $4,305,579</a:t>
            </a:r>
          </a:p>
          <a:p>
            <a:pPr marL="0" indent="0">
              <a:buNone/>
            </a:pPr>
            <a:endParaRPr lang="en-US" sz="2400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Franklin Gothic Book" panose="020B0503020102020204" pitchFamily="34" charset="0"/>
            </a:endParaRPr>
          </a:p>
          <a:p>
            <a:r>
              <a:rPr lang="en-US" sz="2400" dirty="0" smtClean="0">
                <a:latin typeface="Franklin Gothic Book" panose="020B0503020102020204" pitchFamily="34" charset="0"/>
              </a:rPr>
              <a:t>2019 </a:t>
            </a:r>
            <a:r>
              <a:rPr lang="en-US" sz="2400" u="sng" dirty="0" smtClean="0">
                <a:latin typeface="Franklin Gothic Book" panose="020B0503020102020204" pitchFamily="34" charset="0"/>
              </a:rPr>
              <a:t>Preliminary Budget</a:t>
            </a:r>
          </a:p>
          <a:p>
            <a:pPr marL="0" indent="0">
              <a:buNone/>
            </a:pPr>
            <a:r>
              <a:rPr lang="en-US" sz="2400" dirty="0">
                <a:latin typeface="Franklin Gothic Book" panose="020B0503020102020204" pitchFamily="34" charset="0"/>
              </a:rPr>
              <a:t> </a:t>
            </a:r>
            <a:r>
              <a:rPr lang="en-US" sz="2400" dirty="0" smtClean="0">
                <a:latin typeface="Franklin Gothic Book" panose="020B0503020102020204" pitchFamily="34" charset="0"/>
              </a:rPr>
              <a:t>        </a:t>
            </a:r>
            <a:r>
              <a:rPr lang="en-US" sz="2400" dirty="0">
                <a:latin typeface="Franklin Gothic Book" panose="020B0503020102020204" pitchFamily="34" charset="0"/>
              </a:rPr>
              <a:t>Rev – </a:t>
            </a:r>
            <a:r>
              <a:rPr lang="en-US" sz="2400" dirty="0" smtClean="0">
                <a:latin typeface="Franklin Gothic Book" panose="020B0503020102020204" pitchFamily="34" charset="0"/>
              </a:rPr>
              <a:t>$1,743,016</a:t>
            </a:r>
            <a:endParaRPr lang="en-US" sz="2400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Franklin Gothic Book" panose="020B0503020102020204" pitchFamily="34" charset="0"/>
              </a:rPr>
              <a:t>         </a:t>
            </a:r>
            <a:r>
              <a:rPr lang="en-US" sz="2400" dirty="0" err="1">
                <a:latin typeface="Franklin Gothic Book" panose="020B0503020102020204" pitchFamily="34" charset="0"/>
              </a:rPr>
              <a:t>Exp</a:t>
            </a:r>
            <a:r>
              <a:rPr lang="en-US" sz="2400" dirty="0">
                <a:latin typeface="Franklin Gothic Book" panose="020B0503020102020204" pitchFamily="34" charset="0"/>
              </a:rPr>
              <a:t> – </a:t>
            </a:r>
            <a:r>
              <a:rPr lang="en-US" sz="2400" dirty="0" smtClean="0">
                <a:latin typeface="Franklin Gothic Book" panose="020B0503020102020204" pitchFamily="34" charset="0"/>
              </a:rPr>
              <a:t>$1,654,635</a:t>
            </a:r>
            <a:endParaRPr lang="en-US" sz="2400" dirty="0">
              <a:latin typeface="Franklin Gothic Book" panose="020B0503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3810000" cy="3429000"/>
          </a:xfrm>
        </p:spPr>
        <p:txBody>
          <a:bodyPr>
            <a:noAutofit/>
          </a:bodyPr>
          <a:lstStyle/>
          <a:p>
            <a:r>
              <a:rPr lang="en-US" sz="2400" u="sng" dirty="0" smtClean="0">
                <a:latin typeface="Franklin Gothic Book" panose="020B0503020102020204" pitchFamily="34" charset="0"/>
              </a:rPr>
              <a:t>Projections</a:t>
            </a:r>
            <a:endParaRPr lang="en-US" sz="2400" u="sng" dirty="0">
              <a:latin typeface="Franklin Gothic Book" panose="020B05030201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Franklin Gothic Book" panose="020B0503020102020204" pitchFamily="34" charset="0"/>
              </a:rPr>
              <a:t>         Rev – </a:t>
            </a:r>
            <a:r>
              <a:rPr lang="en-US" sz="2400" dirty="0" smtClean="0">
                <a:latin typeface="Franklin Gothic Book" panose="020B0503020102020204" pitchFamily="34" charset="0"/>
              </a:rPr>
              <a:t>$4,482,308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latin typeface="Franklin Gothic Book" panose="020B0503020102020204" pitchFamily="34" charset="0"/>
              </a:rPr>
              <a:t>         </a:t>
            </a:r>
            <a:r>
              <a:rPr lang="en-US" sz="2400" dirty="0" err="1" smtClean="0">
                <a:latin typeface="Franklin Gothic Book" panose="020B0503020102020204" pitchFamily="34" charset="0"/>
              </a:rPr>
              <a:t>Exp</a:t>
            </a:r>
            <a:r>
              <a:rPr lang="en-US" sz="2400" dirty="0" smtClean="0">
                <a:latin typeface="Franklin Gothic Book" panose="020B0503020102020204" pitchFamily="34" charset="0"/>
              </a:rPr>
              <a:t> – $4,304,131</a:t>
            </a:r>
            <a:endParaRPr lang="en-US" sz="2400" dirty="0">
              <a:latin typeface="Franklin Gothic Book" panose="020B05030201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19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Franklin Gothic Book" panose="020B0503020102020204" pitchFamily="34" charset="0"/>
              </a:rPr>
              <a:t>Capital Funds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5539" y="1585119"/>
            <a:ext cx="7125182" cy="4053681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Franklin Gothic Book" panose="020B0503020102020204" pitchFamily="34" charset="0"/>
              </a:rPr>
              <a:t>Facility Improvement ($4,231,711)</a:t>
            </a:r>
            <a:endParaRPr lang="en-US" sz="3200" dirty="0">
              <a:latin typeface="Franklin Gothic Book" panose="020B0503020102020204" pitchFamily="34" charset="0"/>
            </a:endParaRPr>
          </a:p>
          <a:p>
            <a:r>
              <a:rPr lang="en-US" sz="3200" dirty="0" smtClean="0">
                <a:latin typeface="Franklin Gothic Book" panose="020B0503020102020204" pitchFamily="34" charset="0"/>
              </a:rPr>
              <a:t>Real Estate Excise Tax ($4,991,023)</a:t>
            </a:r>
          </a:p>
          <a:p>
            <a:r>
              <a:rPr lang="en-US" sz="3200" dirty="0" smtClean="0">
                <a:latin typeface="Franklin Gothic Book" panose="020B0503020102020204" pitchFamily="34" charset="0"/>
              </a:rPr>
              <a:t>Economic Development ($4,376,667)</a:t>
            </a:r>
            <a:endParaRPr lang="en-US" sz="3200" dirty="0">
              <a:latin typeface="Franklin Gothic Book" panose="020B0503020102020204" pitchFamily="34" charset="0"/>
            </a:endParaRPr>
          </a:p>
          <a:p>
            <a:r>
              <a:rPr lang="en-US" sz="3200" dirty="0" smtClean="0">
                <a:latin typeface="Franklin Gothic Book" panose="020B0503020102020204" pitchFamily="34" charset="0"/>
              </a:rPr>
              <a:t>Park Improvement ($3,405,000)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6629400"/>
            <a:ext cx="89154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52400" y="-76200"/>
            <a:ext cx="838200" cy="701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25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8 Public Hear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2018 Public Hearing</Template>
  <TotalTime>1752</TotalTime>
  <Words>1841</Words>
  <Application>Microsoft Office PowerPoint</Application>
  <PresentationFormat>On-screen Show (4:3)</PresentationFormat>
  <Paragraphs>360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Century Schoolbook</vt:lpstr>
      <vt:lpstr>Franklin Gothic Book</vt:lpstr>
      <vt:lpstr>Franklin Gothic Medium</vt:lpstr>
      <vt:lpstr>Times New Roman</vt:lpstr>
      <vt:lpstr>2018 Public Hearing</vt:lpstr>
      <vt:lpstr>PowerPoint Presentation</vt:lpstr>
      <vt:lpstr>2019 Budget Process</vt:lpstr>
      <vt:lpstr>County Budget</vt:lpstr>
      <vt:lpstr>Countywide Services</vt:lpstr>
      <vt:lpstr>All County Funds</vt:lpstr>
      <vt:lpstr>County Budget – All Funds</vt:lpstr>
      <vt:lpstr>Special Revenue Funds</vt:lpstr>
      <vt:lpstr>Debt Service Fund</vt:lpstr>
      <vt:lpstr>Capital Funds</vt:lpstr>
      <vt:lpstr>Enterprise Funds</vt:lpstr>
      <vt:lpstr>Internal Service Funds</vt:lpstr>
      <vt:lpstr>Central Valley Ambulance Authority</vt:lpstr>
      <vt:lpstr>General Fund</vt:lpstr>
      <vt:lpstr>General Fund Budget</vt:lpstr>
      <vt:lpstr>Sources of  General Fund Revenue</vt:lpstr>
      <vt:lpstr>Uses of General Fund Resources</vt:lpstr>
      <vt:lpstr>2019 Budget Message: www.skagitcounty.net (click on “2019 Budget”)</vt:lpstr>
      <vt:lpstr>2019 Budget Message: (cont.)</vt:lpstr>
      <vt:lpstr>Where do our Property Taxes go? (For every $1)</vt:lpstr>
      <vt:lpstr>Where does the money go  within the County?  (For every $1)</vt:lpstr>
      <vt:lpstr>Property Tax Levies</vt:lpstr>
      <vt:lpstr>Public Hearing to Consider Budget and Levy Adoption</vt:lpstr>
      <vt:lpstr>PowerPoint Presentation</vt:lpstr>
    </vt:vector>
  </TitlesOfParts>
  <Company>Skagit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TrishaLogue</dc:creator>
  <cp:lastModifiedBy>Trisha Logue</cp:lastModifiedBy>
  <cp:revision>62</cp:revision>
  <cp:lastPrinted>2018-11-19T00:46:16Z</cp:lastPrinted>
  <dcterms:created xsi:type="dcterms:W3CDTF">2017-11-16T21:49:36Z</dcterms:created>
  <dcterms:modified xsi:type="dcterms:W3CDTF">2018-11-19T01:01:12Z</dcterms:modified>
</cp:coreProperties>
</file>